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69" r:id="rId2"/>
    <p:sldId id="270" r:id="rId3"/>
    <p:sldId id="257" r:id="rId4"/>
    <p:sldId id="258" r:id="rId5"/>
    <p:sldId id="259" r:id="rId6"/>
    <p:sldId id="268" r:id="rId7"/>
    <p:sldId id="260" r:id="rId8"/>
    <p:sldId id="266" r:id="rId9"/>
    <p:sldId id="261" r:id="rId10"/>
    <p:sldId id="262" r:id="rId11"/>
    <p:sldId id="263" r:id="rId12"/>
    <p:sldId id="264" r:id="rId13"/>
    <p:sldId id="265" r:id="rId14"/>
    <p:sldId id="267" r:id="rId15"/>
  </p:sldIdLst>
  <p:sldSz cx="14630400" cy="8229600"/>
  <p:notesSz cx="8229600" cy="146304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Nunito Semi Bold" panose="020B0604020202020204" charset="0"/>
      <p:regular r:id="rId23"/>
    </p:embeddedFont>
    <p:embeddedFont>
      <p:font typeface="PT Sans" panose="020B0503020203020204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4" d="100"/>
          <a:sy n="9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9792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160"/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8/22/2025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36686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372618"/>
            <a:ext cx="10972800" cy="1453896"/>
          </a:xfrm>
        </p:spPr>
        <p:txBody>
          <a:bodyPr>
            <a:normAutofit/>
          </a:bodyPr>
          <a:lstStyle/>
          <a:p>
            <a:r>
              <a:rPr lang="en-US" sz="3840" b="1" dirty="0">
                <a:solidFill>
                  <a:srgbClr val="002060"/>
                </a:solidFill>
                <a:latin typeface="Times New Roman" panose="02020603050405020304" charset="0"/>
                <a:ea typeface="Cambria" panose="02040503050406030204" pitchFamily="18" charset="0"/>
                <a:cs typeface="Times New Roman" panose="02020603050405020304" charset="0"/>
                <a:sym typeface="Cambria" panose="02040503050406030204"/>
              </a:rPr>
              <a:t>Department of Data Science</a:t>
            </a:r>
            <a:r>
              <a:rPr lang="en-US" b="1" dirty="0">
                <a:solidFill>
                  <a:srgbClr val="002060"/>
                </a:solidFill>
                <a:latin typeface="Times New Roman" panose="02020603050405020304" charset="0"/>
                <a:ea typeface="Cambria" panose="02040503050406030204" pitchFamily="18" charset="0"/>
                <a:cs typeface="Times New Roman" panose="02020603050405020304" charset="0"/>
                <a:sym typeface="Cambria" panose="02040503050406030204"/>
              </a:rPr>
              <a:t> 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655315"/>
            <a:ext cx="10972800" cy="2654046"/>
          </a:xfrm>
        </p:spPr>
        <p:txBody>
          <a:bodyPr>
            <a:noAutofit/>
          </a:bodyPr>
          <a:lstStyle/>
          <a:p>
            <a:r>
              <a:rPr lang="en-US" sz="2880" dirty="0">
                <a:latin typeface="Times New Roman" panose="02020603050405020304" charset="0"/>
                <a:cs typeface="Times New Roman" panose="02020603050405020304" charset="0"/>
              </a:rPr>
              <a:t>Presented By: Aizaz Shabber Khan</a:t>
            </a:r>
          </a:p>
          <a:p>
            <a:r>
              <a:rPr lang="en-US" sz="3360" dirty="0">
                <a:latin typeface="Times New Roman" panose="02020603050405020304" charset="0"/>
                <a:cs typeface="Times New Roman" panose="02020603050405020304" charset="0"/>
              </a:rPr>
              <a:t>2024(S)-MS-DS-06</a:t>
            </a:r>
          </a:p>
          <a:p>
            <a:endParaRPr lang="en-US" sz="336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3360" dirty="0">
                <a:solidFill>
                  <a:schemeClr val="dk1"/>
                </a:solidFill>
                <a:latin typeface="Times New Roman" panose="02020603050405020304" charset="0"/>
                <a:ea typeface="Cambria" panose="02040503050406030204" pitchFamily="18" charset="0"/>
                <a:cs typeface="Times New Roman" panose="02020603050405020304" charset="0"/>
                <a:sym typeface="Gill Sans"/>
              </a:rPr>
              <a:t>Supervisor: Dr. Ayesha Altaf</a:t>
            </a:r>
            <a:br>
              <a:rPr lang="en-US" sz="3360" dirty="0">
                <a:latin typeface="Times New Roman" panose="02020603050405020304" charset="0"/>
                <a:cs typeface="Times New Roman" panose="02020603050405020304" charset="0"/>
              </a:rPr>
            </a:br>
            <a:endParaRPr lang="en-US" sz="336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Google Shape;171;p28"/>
          <p:cNvPicPr preferRelativeResize="0"/>
          <p:nvPr/>
        </p:nvPicPr>
        <p:blipFill rotWithShape="1">
          <a:blip r:embed="rId2" cstate="email"/>
          <a:srcRect l="1" t="6761" r="6238" b="8561"/>
          <a:stretch>
            <a:fillRect/>
          </a:stretch>
        </p:blipFill>
        <p:spPr>
          <a:xfrm>
            <a:off x="1613082" y="371658"/>
            <a:ext cx="1316736" cy="131673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2"/>
          <p:cNvSpPr txBox="1"/>
          <p:nvPr/>
        </p:nvSpPr>
        <p:spPr>
          <a:xfrm>
            <a:off x="1828802" y="670370"/>
            <a:ext cx="10972799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320" b="1" dirty="0">
                <a:solidFill>
                  <a:srgbClr val="002060"/>
                </a:solidFill>
                <a:latin typeface="Times New Roman" panose="02020603050405020304" charset="0"/>
                <a:ea typeface="Cambria" panose="02040503050406030204" pitchFamily="18" charset="0"/>
                <a:cs typeface="Times New Roman" panose="02020603050405020304" charset="0"/>
                <a:sym typeface="Cambria" panose="02040503050406030204"/>
              </a:rPr>
              <a:t> </a:t>
            </a:r>
          </a:p>
        </p:txBody>
      </p:sp>
      <p:pic>
        <p:nvPicPr>
          <p:cNvPr id="6" name="Picture 5" descr="cs final logo with color trnasparent.pn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694796" y="367975"/>
            <a:ext cx="1316736" cy="1316736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1828801" y="2102359"/>
            <a:ext cx="10973562" cy="895350"/>
          </a:xfrm>
          <a:prstGeom prst="rect">
            <a:avLst/>
          </a:prstGeom>
        </p:spPr>
        <p:txBody>
          <a:bodyPr>
            <a:noAutofit/>
          </a:bodyPr>
          <a:lstStyle/>
          <a:p>
            <a:pPr marL="7620" indent="-7620" algn="just" defTabSz="320040">
              <a:lnSpc>
                <a:spcPct val="103000"/>
              </a:lnSpc>
              <a:spcAft>
                <a:spcPct val="0"/>
              </a:spcAft>
            </a:pPr>
            <a:r>
              <a:rPr lang="en-US" altLang="en-US" sz="3360" b="1" dirty="0">
                <a:solidFill>
                  <a:srgbClr val="000000"/>
                </a:solidFill>
                <a:latin typeface="Times New Roman" panose="02020603050405020304" charset="0"/>
                <a:ea typeface="SimSun" panose="02010600030101010101" pitchFamily="2" charset="-122"/>
                <a:cs typeface="Times New Roman" panose="02020603050405020304" charset="0"/>
              </a:rPr>
              <a:t>Early Lung Cancer Detection: Advancing Deep Learning with Capsule Neural Networks</a:t>
            </a:r>
            <a:endParaRPr lang="en-US" sz="3360" b="1" dirty="0">
              <a:solidFill>
                <a:srgbClr val="000000"/>
              </a:solidFill>
              <a:latin typeface="Times New Roman" panose="02020603050405020304" charset="0"/>
              <a:ea typeface="SimSun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2230374" y="6540246"/>
            <a:ext cx="10040112" cy="60198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70866" indent="-22860" algn="ctr">
              <a:lnSpc>
                <a:spcPct val="80000"/>
              </a:lnSpc>
              <a:spcBef>
                <a:spcPts val="762"/>
              </a:spcBef>
              <a:buSzPts val="2240"/>
            </a:pPr>
            <a:r>
              <a:rPr lang="en-US" sz="3840" b="1" dirty="0">
                <a:latin typeface="Times New Roman" panose="02020603050405020304" charset="0"/>
                <a:ea typeface="Cambria" panose="02040503050406030204" pitchFamily="18" charset="0"/>
                <a:cs typeface="Times New Roman" panose="02020603050405020304" charset="0"/>
                <a:sym typeface="Cambria" panose="02040503050406030204"/>
              </a:rPr>
              <a:t>University of Engineering and Technology, Lahore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77753" y="728782"/>
            <a:ext cx="4874895" cy="483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3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Implementation Framework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719495" y="1649135"/>
            <a:ext cx="2902148" cy="362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Software &amp; Tools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719495" y="2217420"/>
            <a:ext cx="6344960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Programming:</a:t>
            </a: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Python 3.x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19495" y="2618303"/>
            <a:ext cx="6344960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Frameworks:</a:t>
            </a: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PyTorch, TensorFlow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19495" y="3019187"/>
            <a:ext cx="6344960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Libraries:</a:t>
            </a: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NumPy (numerical operations), OpenCV (image processing)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19495" y="3420070"/>
            <a:ext cx="6344960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Visualization:</a:t>
            </a: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Matplotlib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573566" y="1649135"/>
            <a:ext cx="4124087" cy="362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Hardware &amp; Data Management</a:t>
            </a:r>
            <a:endParaRPr lang="en-US" sz="2250" dirty="0"/>
          </a:p>
        </p:txBody>
      </p:sp>
      <p:sp>
        <p:nvSpPr>
          <p:cNvPr id="9" name="Text 7"/>
          <p:cNvSpPr/>
          <p:nvPr/>
        </p:nvSpPr>
        <p:spPr>
          <a:xfrm>
            <a:off x="7573566" y="2217420"/>
            <a:ext cx="6344960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Hardware:</a:t>
            </a: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GPU-accelerated workstation (e.g., Tesla K80)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573566" y="2618303"/>
            <a:ext cx="6344960" cy="6579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Data Storage:</a:t>
            </a: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Secure storage with version control (Git) for reproducibility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19495" y="4154882"/>
            <a:ext cx="13191411" cy="33218"/>
          </a:xfrm>
          <a:prstGeom prst="rect">
            <a:avLst/>
          </a:prstGeom>
          <a:solidFill>
            <a:srgbClr val="00002E">
              <a:alpha val="50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5864066" y="4496276"/>
            <a:ext cx="2902148" cy="362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Evaluation Metrics</a:t>
            </a:r>
            <a:endParaRPr lang="en-US" sz="2250" dirty="0"/>
          </a:p>
        </p:txBody>
      </p:sp>
      <p:sp>
        <p:nvSpPr>
          <p:cNvPr id="13" name="Text 11"/>
          <p:cNvSpPr/>
          <p:nvPr/>
        </p:nvSpPr>
        <p:spPr>
          <a:xfrm>
            <a:off x="719495" y="5167313"/>
            <a:ext cx="13191411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Accuracy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19495" y="5568196"/>
            <a:ext cx="13191411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Precision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19495" y="5969079"/>
            <a:ext cx="13191411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Recall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19495" y="6369963"/>
            <a:ext cx="13191411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F1-Score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19495" y="6770846"/>
            <a:ext cx="13191411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ROC-AUC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19495" y="7171730"/>
            <a:ext cx="13191411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False Positive Rate per patient</a:t>
            </a:r>
            <a:endParaRPr lang="en-US" sz="16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2F52BC7-FAC6-4971-BE0D-026B870EB92B}"/>
              </a:ext>
            </a:extLst>
          </p:cNvPr>
          <p:cNvSpPr/>
          <p:nvPr/>
        </p:nvSpPr>
        <p:spPr>
          <a:xfrm>
            <a:off x="12903200" y="7731760"/>
            <a:ext cx="1615440" cy="386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6490" y="565904"/>
            <a:ext cx="2420779" cy="302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900" dirty="0"/>
          </a:p>
        </p:txBody>
      </p:sp>
      <p:sp>
        <p:nvSpPr>
          <p:cNvPr id="4" name="Text 1"/>
          <p:cNvSpPr/>
          <p:nvPr/>
        </p:nvSpPr>
        <p:spPr>
          <a:xfrm>
            <a:off x="6206490" y="1074182"/>
            <a:ext cx="5392936" cy="484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Utilization of Research Results</a:t>
            </a:r>
            <a:endParaRPr lang="en-US" sz="3000" dirty="0"/>
          </a:p>
        </p:txBody>
      </p:sp>
      <p:sp>
        <p:nvSpPr>
          <p:cNvPr id="5" name="Text 2"/>
          <p:cNvSpPr/>
          <p:nvPr/>
        </p:nvSpPr>
        <p:spPr>
          <a:xfrm>
            <a:off x="6206490" y="1866900"/>
            <a:ext cx="7703820" cy="987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research aims to bridge the gap between advanced deep learning and real-world clinical applications, significantly impacting healthcare AI systems for lung cancer detection.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6206490" y="3085624"/>
            <a:ext cx="3749040" cy="2831068"/>
          </a:xfrm>
          <a:prstGeom prst="roundRect">
            <a:avLst>
              <a:gd name="adj" fmla="val 10902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35090" y="3314224"/>
            <a:ext cx="3291840" cy="605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Enhanced Diagnostic Accuracy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435090" y="4042648"/>
            <a:ext cx="3291840" cy="1316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CapsNets can significantly improve diagnostic accuracy and reduce false positives in automated lung nodule detection.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0161270" y="3085624"/>
            <a:ext cx="3749040" cy="2831068"/>
          </a:xfrm>
          <a:prstGeom prst="roundRect">
            <a:avLst>
              <a:gd name="adj" fmla="val 10902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389870" y="3314224"/>
            <a:ext cx="3291840" cy="605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Improved Screening Programs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10389870" y="4042648"/>
            <a:ext cx="3291840" cy="1645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Hospitals can leverage these findings to build more reliable computer-aided diagnosis tools, especially in regions with limited radiological expertise.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206490" y="6122432"/>
            <a:ext cx="7703820" cy="1541264"/>
          </a:xfrm>
          <a:prstGeom prst="roundRect">
            <a:avLst>
              <a:gd name="adj" fmla="val 20026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5090" y="6351032"/>
            <a:ext cx="2511385" cy="302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Academic Contribution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6435090" y="6776918"/>
            <a:ext cx="7246620" cy="658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Provide novel methodologies for applying CapsNets to medical imaging tasks, establishing critical benchmarks for future research.</a:t>
            </a:r>
            <a:endParaRPr lang="en-US" sz="16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D186AE-35E8-4522-9360-72681A142159}"/>
              </a:ext>
            </a:extLst>
          </p:cNvPr>
          <p:cNvSpPr/>
          <p:nvPr/>
        </p:nvSpPr>
        <p:spPr>
          <a:xfrm>
            <a:off x="12903200" y="7731760"/>
            <a:ext cx="1615440" cy="386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2071" y="607338"/>
            <a:ext cx="2446258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endParaRPr lang="en-US" sz="1900" dirty="0"/>
          </a:p>
        </p:txBody>
      </p:sp>
      <p:sp>
        <p:nvSpPr>
          <p:cNvPr id="3" name="Text 1"/>
          <p:cNvSpPr/>
          <p:nvPr/>
        </p:nvSpPr>
        <p:spPr>
          <a:xfrm>
            <a:off x="1919526" y="1120973"/>
            <a:ext cx="10791230" cy="843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600"/>
              </a:lnSpc>
              <a:buNone/>
            </a:pPr>
            <a:r>
              <a:rPr lang="en-US" sz="5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Research Outcomes &amp; Deliverables</a:t>
            </a:r>
            <a:endParaRPr lang="en-US" sz="5300" dirty="0"/>
          </a:p>
        </p:txBody>
      </p:sp>
      <p:sp>
        <p:nvSpPr>
          <p:cNvPr id="4" name="Shape 2"/>
          <p:cNvSpPr/>
          <p:nvPr/>
        </p:nvSpPr>
        <p:spPr>
          <a:xfrm>
            <a:off x="727710" y="2588538"/>
            <a:ext cx="4253032" cy="2606754"/>
          </a:xfrm>
          <a:prstGeom prst="roundRect">
            <a:avLst>
              <a:gd name="adj" fmla="val 4209"/>
            </a:avLst>
          </a:prstGeom>
          <a:solidFill>
            <a:srgbClr val="F3F3FF">
              <a:alpha val="75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727710" y="2565678"/>
            <a:ext cx="4253032" cy="91440"/>
          </a:xfrm>
          <a:prstGeom prst="roundRect">
            <a:avLst>
              <a:gd name="adj" fmla="val 341106"/>
            </a:avLst>
          </a:prstGeom>
          <a:solidFill>
            <a:srgbClr val="2D4DF2"/>
          </a:solidFill>
          <a:ln/>
        </p:spPr>
      </p:sp>
      <p:sp>
        <p:nvSpPr>
          <p:cNvPr id="6" name="Shape 4"/>
          <p:cNvSpPr/>
          <p:nvPr/>
        </p:nvSpPr>
        <p:spPr>
          <a:xfrm>
            <a:off x="2542282" y="2276713"/>
            <a:ext cx="623768" cy="623768"/>
          </a:xfrm>
          <a:prstGeom prst="roundRect">
            <a:avLst>
              <a:gd name="adj" fmla="val 146593"/>
            </a:avLst>
          </a:prstGeom>
          <a:solidFill>
            <a:srgbClr val="2D4DF2"/>
          </a:solidFill>
          <a:ln/>
        </p:spPr>
      </p:sp>
      <p:sp>
        <p:nvSpPr>
          <p:cNvPr id="7" name="Text 5"/>
          <p:cNvSpPr/>
          <p:nvPr/>
        </p:nvSpPr>
        <p:spPr>
          <a:xfrm>
            <a:off x="2729448" y="2432685"/>
            <a:ext cx="249436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958453" y="3108365"/>
            <a:ext cx="3791545" cy="7339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Automated Detection System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958453" y="3966924"/>
            <a:ext cx="3791545" cy="997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Development of a CapsNet-based system demonstrating superior spatial awareness and reduced false positive rates.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188625" y="2588538"/>
            <a:ext cx="4253032" cy="2606754"/>
          </a:xfrm>
          <a:prstGeom prst="roundRect">
            <a:avLst>
              <a:gd name="adj" fmla="val 4209"/>
            </a:avLst>
          </a:prstGeom>
          <a:solidFill>
            <a:srgbClr val="F3F3FF">
              <a:alpha val="75000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5188625" y="2565678"/>
            <a:ext cx="4253032" cy="91440"/>
          </a:xfrm>
          <a:prstGeom prst="roundRect">
            <a:avLst>
              <a:gd name="adj" fmla="val 341106"/>
            </a:avLst>
          </a:prstGeom>
          <a:solidFill>
            <a:srgbClr val="018CE1"/>
          </a:solidFill>
          <a:ln/>
        </p:spPr>
      </p:sp>
      <p:sp>
        <p:nvSpPr>
          <p:cNvPr id="12" name="Shape 10"/>
          <p:cNvSpPr/>
          <p:nvPr/>
        </p:nvSpPr>
        <p:spPr>
          <a:xfrm>
            <a:off x="7003197" y="2276713"/>
            <a:ext cx="623768" cy="623768"/>
          </a:xfrm>
          <a:prstGeom prst="roundRect">
            <a:avLst>
              <a:gd name="adj" fmla="val 146593"/>
            </a:avLst>
          </a:prstGeom>
          <a:solidFill>
            <a:srgbClr val="2D4DF2"/>
          </a:solidFill>
          <a:ln/>
        </p:spPr>
      </p:sp>
      <p:sp>
        <p:nvSpPr>
          <p:cNvPr id="13" name="Text 11"/>
          <p:cNvSpPr/>
          <p:nvPr/>
        </p:nvSpPr>
        <p:spPr>
          <a:xfrm>
            <a:off x="7190363" y="2432685"/>
            <a:ext cx="249436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5419368" y="3108365"/>
            <a:ext cx="3791545" cy="7339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Optimized CapsNet Architectures</a:t>
            </a:r>
            <a:endParaRPr lang="en-US" sz="2300" dirty="0"/>
          </a:p>
        </p:txBody>
      </p:sp>
      <p:sp>
        <p:nvSpPr>
          <p:cNvPr id="15" name="Text 13"/>
          <p:cNvSpPr/>
          <p:nvPr/>
        </p:nvSpPr>
        <p:spPr>
          <a:xfrm>
            <a:off x="5419368" y="3966924"/>
            <a:ext cx="3791545" cy="997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Three optimized CapsNet architectures tailored for lung nodule detection, with varying complexity and input sizes.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9649539" y="2588538"/>
            <a:ext cx="4253151" cy="2606754"/>
          </a:xfrm>
          <a:prstGeom prst="roundRect">
            <a:avLst>
              <a:gd name="adj" fmla="val 4209"/>
            </a:avLst>
          </a:prstGeom>
          <a:solidFill>
            <a:srgbClr val="F3F3FF">
              <a:alpha val="75000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9649539" y="2565678"/>
            <a:ext cx="4253151" cy="91440"/>
          </a:xfrm>
          <a:prstGeom prst="roundRect">
            <a:avLst>
              <a:gd name="adj" fmla="val 341106"/>
            </a:avLst>
          </a:prstGeom>
          <a:solidFill>
            <a:srgbClr val="DA33BF"/>
          </a:solidFill>
          <a:ln/>
        </p:spPr>
      </p:sp>
      <p:sp>
        <p:nvSpPr>
          <p:cNvPr id="18" name="Shape 16"/>
          <p:cNvSpPr/>
          <p:nvPr/>
        </p:nvSpPr>
        <p:spPr>
          <a:xfrm>
            <a:off x="11464230" y="2276713"/>
            <a:ext cx="623768" cy="623768"/>
          </a:xfrm>
          <a:prstGeom prst="roundRect">
            <a:avLst>
              <a:gd name="adj" fmla="val 146593"/>
            </a:avLst>
          </a:prstGeom>
          <a:solidFill>
            <a:srgbClr val="2D4DF2"/>
          </a:solidFill>
          <a:ln/>
        </p:spPr>
      </p:sp>
      <p:sp>
        <p:nvSpPr>
          <p:cNvPr id="19" name="Text 17"/>
          <p:cNvSpPr/>
          <p:nvPr/>
        </p:nvSpPr>
        <p:spPr>
          <a:xfrm>
            <a:off x="11651397" y="2432685"/>
            <a:ext cx="249436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1950" dirty="0"/>
          </a:p>
        </p:txBody>
      </p:sp>
      <p:sp>
        <p:nvSpPr>
          <p:cNvPr id="20" name="Text 18"/>
          <p:cNvSpPr/>
          <p:nvPr/>
        </p:nvSpPr>
        <p:spPr>
          <a:xfrm>
            <a:off x="9880283" y="3108365"/>
            <a:ext cx="3791664" cy="7339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Comprehensive Performance Evaluation</a:t>
            </a:r>
            <a:endParaRPr lang="en-US" sz="2300" dirty="0"/>
          </a:p>
        </p:txBody>
      </p:sp>
      <p:sp>
        <p:nvSpPr>
          <p:cNvPr id="21" name="Text 19"/>
          <p:cNvSpPr/>
          <p:nvPr/>
        </p:nvSpPr>
        <p:spPr>
          <a:xfrm>
            <a:off x="9880283" y="3966924"/>
            <a:ext cx="3791664" cy="997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Detailed comparison between CapsNet and CNN approaches using the LIDC-IDRI dataset.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727710" y="5715000"/>
            <a:ext cx="6483548" cy="1907262"/>
          </a:xfrm>
          <a:prstGeom prst="roundRect">
            <a:avLst>
              <a:gd name="adj" fmla="val 5753"/>
            </a:avLst>
          </a:prstGeom>
          <a:solidFill>
            <a:srgbClr val="F3F3FF">
              <a:alpha val="75000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727710" y="5692140"/>
            <a:ext cx="6483548" cy="91440"/>
          </a:xfrm>
          <a:prstGeom prst="roundRect">
            <a:avLst>
              <a:gd name="adj" fmla="val 341106"/>
            </a:avLst>
          </a:prstGeom>
          <a:solidFill>
            <a:srgbClr val="2D4DF2"/>
          </a:solidFill>
          <a:ln/>
        </p:spPr>
      </p:sp>
      <p:sp>
        <p:nvSpPr>
          <p:cNvPr id="24" name="Shape 22"/>
          <p:cNvSpPr/>
          <p:nvPr/>
        </p:nvSpPr>
        <p:spPr>
          <a:xfrm>
            <a:off x="3657540" y="5403175"/>
            <a:ext cx="623768" cy="623768"/>
          </a:xfrm>
          <a:prstGeom prst="roundRect">
            <a:avLst>
              <a:gd name="adj" fmla="val 146593"/>
            </a:avLst>
          </a:prstGeom>
          <a:solidFill>
            <a:srgbClr val="2D4DF2"/>
          </a:solidFill>
          <a:ln/>
        </p:spPr>
      </p:sp>
      <p:sp>
        <p:nvSpPr>
          <p:cNvPr id="25" name="Text 23"/>
          <p:cNvSpPr/>
          <p:nvPr/>
        </p:nvSpPr>
        <p:spPr>
          <a:xfrm>
            <a:off x="3844707" y="5559147"/>
            <a:ext cx="249436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1950" dirty="0"/>
          </a:p>
        </p:txBody>
      </p:sp>
      <p:sp>
        <p:nvSpPr>
          <p:cNvPr id="26" name="Text 24"/>
          <p:cNvSpPr/>
          <p:nvPr/>
        </p:nvSpPr>
        <p:spPr>
          <a:xfrm>
            <a:off x="958453" y="6234827"/>
            <a:ext cx="4532948" cy="366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Computational Efficiency Analysis</a:t>
            </a:r>
            <a:endParaRPr lang="en-US" sz="2300" dirty="0"/>
          </a:p>
        </p:txBody>
      </p:sp>
      <p:sp>
        <p:nvSpPr>
          <p:cNvPr id="27" name="Text 25"/>
          <p:cNvSpPr/>
          <p:nvPr/>
        </p:nvSpPr>
        <p:spPr>
          <a:xfrm>
            <a:off x="958453" y="6726436"/>
            <a:ext cx="6022062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Evaluation of practical deployment considerations for clinical use.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7419142" y="5715000"/>
            <a:ext cx="6483548" cy="1907262"/>
          </a:xfrm>
          <a:prstGeom prst="roundRect">
            <a:avLst>
              <a:gd name="adj" fmla="val 5753"/>
            </a:avLst>
          </a:prstGeom>
          <a:solidFill>
            <a:srgbClr val="F3F3FF">
              <a:alpha val="75000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7419142" y="5692140"/>
            <a:ext cx="6483548" cy="91440"/>
          </a:xfrm>
          <a:prstGeom prst="roundRect">
            <a:avLst>
              <a:gd name="adj" fmla="val 341106"/>
            </a:avLst>
          </a:prstGeom>
          <a:solidFill>
            <a:srgbClr val="018CE1"/>
          </a:solidFill>
          <a:ln/>
        </p:spPr>
      </p:sp>
      <p:sp>
        <p:nvSpPr>
          <p:cNvPr id="30" name="Shape 28"/>
          <p:cNvSpPr/>
          <p:nvPr/>
        </p:nvSpPr>
        <p:spPr>
          <a:xfrm>
            <a:off x="10348972" y="5403175"/>
            <a:ext cx="623768" cy="623768"/>
          </a:xfrm>
          <a:prstGeom prst="roundRect">
            <a:avLst>
              <a:gd name="adj" fmla="val 146593"/>
            </a:avLst>
          </a:prstGeom>
          <a:solidFill>
            <a:srgbClr val="2D4DF2"/>
          </a:solidFill>
          <a:ln/>
        </p:spPr>
      </p:sp>
      <p:sp>
        <p:nvSpPr>
          <p:cNvPr id="31" name="Text 29"/>
          <p:cNvSpPr/>
          <p:nvPr/>
        </p:nvSpPr>
        <p:spPr>
          <a:xfrm>
            <a:off x="10536138" y="5559147"/>
            <a:ext cx="249436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5</a:t>
            </a:r>
            <a:endParaRPr lang="en-US" sz="1950" dirty="0"/>
          </a:p>
        </p:txBody>
      </p:sp>
      <p:sp>
        <p:nvSpPr>
          <p:cNvPr id="32" name="Text 30"/>
          <p:cNvSpPr/>
          <p:nvPr/>
        </p:nvSpPr>
        <p:spPr>
          <a:xfrm>
            <a:off x="7649885" y="6234827"/>
            <a:ext cx="5243513" cy="366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Technical Documentation &amp; Framework</a:t>
            </a:r>
            <a:endParaRPr lang="en-US" sz="2300" dirty="0"/>
          </a:p>
        </p:txBody>
      </p:sp>
      <p:sp>
        <p:nvSpPr>
          <p:cNvPr id="33" name="Text 31"/>
          <p:cNvSpPr/>
          <p:nvPr/>
        </p:nvSpPr>
        <p:spPr>
          <a:xfrm>
            <a:off x="7649885" y="6726436"/>
            <a:ext cx="6022062" cy="665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Includes network specs, training protocols, evaluation methodologies, and a complete PyTorch implementation.</a:t>
            </a:r>
            <a:endParaRPr lang="en-US" sz="16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342097F-DE0F-4F2B-8F84-853980B93A40}"/>
              </a:ext>
            </a:extLst>
          </p:cNvPr>
          <p:cNvSpPr/>
          <p:nvPr/>
        </p:nvSpPr>
        <p:spPr>
          <a:xfrm>
            <a:off x="12903200" y="7731760"/>
            <a:ext cx="1615440" cy="386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013359" y="1057037"/>
            <a:ext cx="6603563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Research Timeline &amp; Next Steps</a:t>
            </a:r>
            <a:endParaRPr lang="en-US" sz="3500" dirty="0"/>
          </a:p>
        </p:txBody>
      </p:sp>
      <p:sp>
        <p:nvSpPr>
          <p:cNvPr id="5" name="Shape 2"/>
          <p:cNvSpPr/>
          <p:nvPr/>
        </p:nvSpPr>
        <p:spPr>
          <a:xfrm>
            <a:off x="837724" y="1889522"/>
            <a:ext cx="12954952" cy="4247793"/>
          </a:xfrm>
          <a:prstGeom prst="roundRect">
            <a:avLst>
              <a:gd name="adj" fmla="val 845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845344" y="1897142"/>
            <a:ext cx="12939713" cy="72473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1084659" y="2048351"/>
            <a:ext cx="2105501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Month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3676412" y="2048351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Activities</a:t>
            </a:r>
            <a:endParaRPr lang="en-US" sz="2650" dirty="0"/>
          </a:p>
        </p:txBody>
      </p:sp>
      <p:sp>
        <p:nvSpPr>
          <p:cNvPr id="9" name="Shape 6"/>
          <p:cNvSpPr/>
          <p:nvPr/>
        </p:nvSpPr>
        <p:spPr>
          <a:xfrm>
            <a:off x="845344" y="2621875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084659" y="2773085"/>
            <a:ext cx="210550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1-2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3676412" y="2773085"/>
            <a:ext cx="986932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Literature review, dataset acquisition, preprocessing, and augmentation pipeline.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45344" y="3307318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1084659" y="3458528"/>
            <a:ext cx="210550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3-4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3676412" y="3458528"/>
            <a:ext cx="986932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Implementation of CapsNet Architectures 1, 2, and 3; initial training and hyperparameter tuning.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845344" y="3992761"/>
            <a:ext cx="12939713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084659" y="4143970"/>
            <a:ext cx="210550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5-6</a:t>
            </a:r>
            <a:endParaRPr lang="en-US" sz="1850" dirty="0"/>
          </a:p>
        </p:txBody>
      </p:sp>
      <p:sp>
        <p:nvSpPr>
          <p:cNvPr id="17" name="Text 14"/>
          <p:cNvSpPr/>
          <p:nvPr/>
        </p:nvSpPr>
        <p:spPr>
          <a:xfrm>
            <a:off x="3676412" y="4143970"/>
            <a:ext cx="986932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Comprehensive training, performance evaluation, CNN baseline implementation, and comparative analysis.</a:t>
            </a:r>
            <a:endParaRPr lang="en-US" sz="1850" dirty="0"/>
          </a:p>
        </p:txBody>
      </p:sp>
      <p:sp>
        <p:nvSpPr>
          <p:cNvPr id="18" name="Shape 15"/>
          <p:cNvSpPr/>
          <p:nvPr/>
        </p:nvSpPr>
        <p:spPr>
          <a:xfrm>
            <a:off x="845344" y="5061228"/>
            <a:ext cx="12939713" cy="10684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1084659" y="5212437"/>
            <a:ext cx="210550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7-8</a:t>
            </a:r>
            <a:endParaRPr lang="en-US" sz="1850" dirty="0"/>
          </a:p>
        </p:txBody>
      </p:sp>
      <p:sp>
        <p:nvSpPr>
          <p:cNvPr id="20" name="Text 17"/>
          <p:cNvSpPr/>
          <p:nvPr/>
        </p:nvSpPr>
        <p:spPr>
          <a:xfrm>
            <a:off x="3676412" y="5212437"/>
            <a:ext cx="986932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Results analysis, visualization, computational efficiency evaluation, documentation, and thesis writing.</a:t>
            </a:r>
            <a:endParaRPr lang="en-US" sz="1850" dirty="0"/>
          </a:p>
        </p:txBody>
      </p:sp>
      <p:sp>
        <p:nvSpPr>
          <p:cNvPr id="21" name="Text 18"/>
          <p:cNvSpPr/>
          <p:nvPr/>
        </p:nvSpPr>
        <p:spPr>
          <a:xfrm>
            <a:off x="837724" y="6406515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research is poised to contribute significantly to early lung cancer detection, ultimately improving patient outcomes and advancing medical imaging diagnostics through innovative deep learning approaches.</a:t>
            </a:r>
            <a:endParaRPr lang="en-US" sz="18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EDE7E42-6C57-45C1-98FF-D7DC03FE2973}"/>
              </a:ext>
            </a:extLst>
          </p:cNvPr>
          <p:cNvSpPr txBox="1"/>
          <p:nvPr/>
        </p:nvSpPr>
        <p:spPr>
          <a:xfrm>
            <a:off x="5669280" y="3153679"/>
            <a:ext cx="73152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ko-KR" sz="4400" b="1" i="0" u="none" strike="noStrike" kern="0" cap="none" spc="0" normalizeH="0" baseline="0" noProof="0" dirty="0">
                <a:ln w="0"/>
                <a:solidFill>
                  <a:srgbClr val="273F68"/>
                </a:solidFill>
                <a:effectLst>
                  <a:outerShdw blurRad="38100" dist="19050" dir="2700000" algn="tl" rotWithShape="0">
                    <a:srgbClr val="273F68">
                      <a:alpha val="40000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matic SC"/>
              </a:rPr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152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0A2A71F-A9CE-4289-BC35-62E270349380}"/>
              </a:ext>
            </a:extLst>
          </p:cNvPr>
          <p:cNvSpPr txBox="1">
            <a:spLocks/>
          </p:cNvSpPr>
          <p:nvPr/>
        </p:nvSpPr>
        <p:spPr>
          <a:xfrm>
            <a:off x="609600" y="2633285"/>
            <a:ext cx="109728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PT Sans" panose="020B0503020203020204" pitchFamily="34" charset="0"/>
                <a:cs typeface="Times New Roman" panose="02020603050405020304" charset="0"/>
              </a:rPr>
              <a:t>Introduction</a:t>
            </a:r>
          </a:p>
          <a:p>
            <a:r>
              <a:rPr lang="en-US" sz="1800" dirty="0">
                <a:latin typeface="PT Sans" panose="020B0503020203020204" pitchFamily="34" charset="0"/>
                <a:cs typeface="Times New Roman" panose="02020603050405020304" charset="0"/>
              </a:rPr>
              <a:t>Problem</a:t>
            </a:r>
          </a:p>
          <a:p>
            <a:r>
              <a:rPr lang="en-US" sz="1800" dirty="0">
                <a:latin typeface="PT Sans" panose="020B0503020203020204" pitchFamily="34" charset="0"/>
                <a:cs typeface="Times New Roman" panose="02020603050405020304" charset="0"/>
                <a:sym typeface="+mn-ea"/>
              </a:rPr>
              <a:t>Research Objectives</a:t>
            </a:r>
          </a:p>
          <a:p>
            <a:r>
              <a:rPr lang="en-US" sz="1800" dirty="0">
                <a:latin typeface="PT Sans" panose="020B0503020203020204" pitchFamily="34" charset="0"/>
                <a:cs typeface="Times New Roman" panose="02020603050405020304" charset="0"/>
                <a:sym typeface="+mn-ea"/>
              </a:rPr>
              <a:t>Literature Review</a:t>
            </a:r>
          </a:p>
          <a:p>
            <a:r>
              <a:rPr lang="en-US" sz="1800" dirty="0">
                <a:latin typeface="PT Sans" panose="020B0503020203020204" pitchFamily="34" charset="0"/>
                <a:cs typeface="Times New Roman" panose="02020603050405020304" charset="0"/>
                <a:sym typeface="+mn-ea"/>
              </a:rPr>
              <a:t>Work flow </a:t>
            </a:r>
          </a:p>
          <a:p>
            <a:r>
              <a:rPr lang="en-US" sz="1800" dirty="0">
                <a:solidFill>
                  <a:srgbClr val="00002E"/>
                </a:solidFill>
                <a:latin typeface="PT Sans" panose="020B0503020203020204" pitchFamily="34" charset="0"/>
                <a:ea typeface="Nunito Semi Bold" pitchFamily="34" charset="-122"/>
                <a:cs typeface="Nunito Semi Bold" pitchFamily="34" charset="-120"/>
              </a:rPr>
              <a:t>Key Studies &amp; Contributions</a:t>
            </a:r>
          </a:p>
          <a:p>
            <a:r>
              <a:rPr lang="en-US" sz="1800" dirty="0">
                <a:solidFill>
                  <a:srgbClr val="00002E"/>
                </a:solidFill>
                <a:latin typeface="PT Sans" panose="020B0503020203020204" pitchFamily="34" charset="0"/>
                <a:ea typeface="Nunito Semi Bold" pitchFamily="34" charset="-122"/>
                <a:cs typeface="Nunito Semi Bold" pitchFamily="34" charset="-120"/>
              </a:rPr>
              <a:t>Research Gap</a:t>
            </a:r>
          </a:p>
          <a:p>
            <a:r>
              <a:rPr lang="en-US" sz="1800" dirty="0">
                <a:solidFill>
                  <a:srgbClr val="00002E"/>
                </a:solidFill>
                <a:latin typeface="PT Sans" panose="020B0503020203020204" pitchFamily="34" charset="0"/>
                <a:ea typeface="Nunito Semi Bold" pitchFamily="34" charset="-122"/>
                <a:cs typeface="Nunito Semi Bold" pitchFamily="34" charset="-120"/>
              </a:rPr>
              <a:t>Methodology</a:t>
            </a:r>
          </a:p>
          <a:p>
            <a:r>
              <a:rPr lang="en-US" sz="1800" dirty="0">
                <a:solidFill>
                  <a:srgbClr val="00002E"/>
                </a:solidFill>
                <a:latin typeface="PT Sans" panose="020B0503020203020204" pitchFamily="34" charset="0"/>
                <a:ea typeface="Nunito Semi Bold" pitchFamily="34" charset="-122"/>
                <a:cs typeface="Nunito Semi Bold" pitchFamily="34" charset="-120"/>
              </a:rPr>
              <a:t>Implementation Framework</a:t>
            </a:r>
          </a:p>
          <a:p>
            <a:r>
              <a:rPr lang="en-US" sz="1800" dirty="0">
                <a:solidFill>
                  <a:srgbClr val="00002E"/>
                </a:solidFill>
                <a:latin typeface="PT Sans" panose="020B0503020203020204" pitchFamily="34" charset="0"/>
                <a:ea typeface="Nunito Semi Bold" pitchFamily="34" charset="-122"/>
                <a:cs typeface="Nunito Semi Bold" pitchFamily="34" charset="-120"/>
              </a:rPr>
              <a:t>Utilization of Research Results</a:t>
            </a:r>
          </a:p>
          <a:p>
            <a:r>
              <a:rPr lang="en-US" sz="1800" dirty="0">
                <a:solidFill>
                  <a:srgbClr val="00002E"/>
                </a:solidFill>
                <a:latin typeface="PT Sans" panose="020B0503020203020204" pitchFamily="34" charset="0"/>
                <a:ea typeface="Nunito Semi Bold" pitchFamily="34" charset="-122"/>
                <a:cs typeface="Nunito Semi Bold" pitchFamily="34" charset="-120"/>
              </a:rPr>
              <a:t>Research Outcomes &amp; Deliverables</a:t>
            </a:r>
          </a:p>
          <a:p>
            <a:r>
              <a:rPr lang="en-US" sz="1800" dirty="0">
                <a:latin typeface="PT Sans" panose="020B0503020203020204" pitchFamily="34" charset="0"/>
                <a:cs typeface="Times New Roman" panose="02020603050405020304" charset="0"/>
              </a:rPr>
              <a:t>Research Timeline &amp; Next Steps</a:t>
            </a:r>
          </a:p>
          <a:p>
            <a:pPr marL="0" indent="0">
              <a:buNone/>
            </a:pPr>
            <a:endParaRPr lang="en-US" sz="1800" dirty="0">
              <a:latin typeface="PT Sans" panose="020B0503020203020204" pitchFamily="34" charset="0"/>
              <a:cs typeface="Times New Roman" panose="02020603050405020304" charset="0"/>
            </a:endParaRPr>
          </a:p>
          <a:p>
            <a:pPr marL="0" indent="0">
              <a:buFont typeface="Arial" pitchFamily="34" charset="0"/>
              <a:buNone/>
            </a:pP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8608D7BB-3856-45DF-9F91-8AA3F3EB9582}"/>
              </a:ext>
            </a:extLst>
          </p:cNvPr>
          <p:cNvSpPr/>
          <p:nvPr/>
        </p:nvSpPr>
        <p:spPr>
          <a:xfrm>
            <a:off x="4240689" y="1044952"/>
            <a:ext cx="5315903" cy="664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4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Research Objectives</a:t>
            </a:r>
            <a:endParaRPr lang="en-US" sz="41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41FC266-8BFD-4FF5-8DB9-6D9FEC45DACE}"/>
              </a:ext>
            </a:extLst>
          </p:cNvPr>
          <p:cNvSpPr/>
          <p:nvPr/>
        </p:nvSpPr>
        <p:spPr>
          <a:xfrm>
            <a:off x="12903200" y="7731760"/>
            <a:ext cx="1615440" cy="386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902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07048" y="112597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428762" y="1717238"/>
            <a:ext cx="7772757" cy="971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650"/>
              </a:lnSpc>
              <a:buNone/>
            </a:pPr>
            <a:r>
              <a:rPr lang="en-US" sz="6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The Problem</a:t>
            </a:r>
            <a:endParaRPr lang="en-US" sz="6100" dirty="0"/>
          </a:p>
        </p:txBody>
      </p:sp>
      <p:sp>
        <p:nvSpPr>
          <p:cNvPr id="4" name="Shape 2"/>
          <p:cNvSpPr/>
          <p:nvPr/>
        </p:nvSpPr>
        <p:spPr>
          <a:xfrm>
            <a:off x="837724" y="3047762"/>
            <a:ext cx="4158734" cy="3020616"/>
          </a:xfrm>
          <a:prstGeom prst="roundRect">
            <a:avLst>
              <a:gd name="adj" fmla="val 4844"/>
            </a:avLst>
          </a:prstGeom>
          <a:solidFill>
            <a:srgbClr val="F3F3FF">
              <a:alpha val="75000"/>
            </a:srgbClr>
          </a:solidFill>
          <a:ln w="30480">
            <a:solidFill>
              <a:srgbClr val="2D4DF2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7244" y="3047762"/>
            <a:ext cx="121920" cy="3020616"/>
          </a:xfrm>
          <a:prstGeom prst="roundRect">
            <a:avLst>
              <a:gd name="adj" fmla="val 294514"/>
            </a:avLst>
          </a:prstGeom>
          <a:solidFill>
            <a:srgbClr val="2D4DF2"/>
          </a:solidFill>
          <a:ln/>
        </p:spPr>
      </p:sp>
      <p:sp>
        <p:nvSpPr>
          <p:cNvPr id="6" name="Text 4"/>
          <p:cNvSpPr/>
          <p:nvPr/>
        </p:nvSpPr>
        <p:spPr>
          <a:xfrm>
            <a:off x="1198959" y="3317558"/>
            <a:ext cx="3418642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Lung Cancer Mortality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198959" y="3883462"/>
            <a:ext cx="352770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Lung cancer remains a leading cause of cancer-related deaths worldwide, underscoring the critical need for effective early detection methods.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5235773" y="3047762"/>
            <a:ext cx="4158734" cy="3020616"/>
          </a:xfrm>
          <a:prstGeom prst="roundRect">
            <a:avLst>
              <a:gd name="adj" fmla="val 4844"/>
            </a:avLst>
          </a:prstGeom>
          <a:solidFill>
            <a:srgbClr val="F3F3FF">
              <a:alpha val="75000"/>
            </a:srgbClr>
          </a:solidFill>
          <a:ln w="30480">
            <a:solidFill>
              <a:srgbClr val="018CE1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05293" y="3047762"/>
            <a:ext cx="121920" cy="3020616"/>
          </a:xfrm>
          <a:prstGeom prst="roundRect">
            <a:avLst>
              <a:gd name="adj" fmla="val 294514"/>
            </a:avLst>
          </a:prstGeom>
          <a:solidFill>
            <a:srgbClr val="018CE1"/>
          </a:solidFill>
          <a:ln/>
        </p:spPr>
      </p:sp>
      <p:sp>
        <p:nvSpPr>
          <p:cNvPr id="10" name="Text 8"/>
          <p:cNvSpPr/>
          <p:nvPr/>
        </p:nvSpPr>
        <p:spPr>
          <a:xfrm>
            <a:off x="5597009" y="3317558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Limitations of CNNs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5597009" y="3883462"/>
            <a:ext cx="352770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Traditional CNNs, while effective, lose crucial spatial information due to pooling operations, leading to high false positive rates and a need for extensive data.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9633823" y="3047762"/>
            <a:ext cx="4158853" cy="3020616"/>
          </a:xfrm>
          <a:prstGeom prst="roundRect">
            <a:avLst>
              <a:gd name="adj" fmla="val 4844"/>
            </a:avLst>
          </a:prstGeom>
          <a:solidFill>
            <a:srgbClr val="F3F3FF">
              <a:alpha val="75000"/>
            </a:srgbClr>
          </a:solidFill>
          <a:ln w="30480">
            <a:solidFill>
              <a:srgbClr val="DA33BF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603343" y="3047762"/>
            <a:ext cx="121920" cy="3020616"/>
          </a:xfrm>
          <a:prstGeom prst="roundRect">
            <a:avLst>
              <a:gd name="adj" fmla="val 294514"/>
            </a:avLst>
          </a:prstGeom>
          <a:solidFill>
            <a:srgbClr val="DA33BF"/>
          </a:solidFill>
          <a:ln/>
        </p:spPr>
      </p:sp>
      <p:sp>
        <p:nvSpPr>
          <p:cNvPr id="14" name="Text 12"/>
          <p:cNvSpPr/>
          <p:nvPr/>
        </p:nvSpPr>
        <p:spPr>
          <a:xfrm>
            <a:off x="9995059" y="3317558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Unexplored Potential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9995059" y="3883462"/>
            <a:ext cx="3527822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application of Capsule Neural Networks, designed to preserve spatial relationships, is largely unexplored in lung nodule detection.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837724" y="6337578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research addresses these challenges by exploring CapsNets as a superior alternative for early, accurate, and efficient lung cancer diagnosis.</a:t>
            </a:r>
            <a:endParaRPr lang="en-US" sz="18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E2CBFBD-602C-4CAC-9A27-5FD4C8641101}"/>
              </a:ext>
            </a:extLst>
          </p:cNvPr>
          <p:cNvSpPr/>
          <p:nvPr/>
        </p:nvSpPr>
        <p:spPr>
          <a:xfrm>
            <a:off x="12903200" y="7731760"/>
            <a:ext cx="1615440" cy="386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52223" y="972741"/>
            <a:ext cx="1925955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endParaRPr lang="en-US" sz="1500" dirty="0"/>
          </a:p>
        </p:txBody>
      </p:sp>
      <p:sp>
        <p:nvSpPr>
          <p:cNvPr id="3" name="Text 1"/>
          <p:cNvSpPr/>
          <p:nvPr/>
        </p:nvSpPr>
        <p:spPr>
          <a:xfrm>
            <a:off x="4657249" y="1377196"/>
            <a:ext cx="5315903" cy="664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4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Research Objectives</a:t>
            </a:r>
            <a:endParaRPr lang="en-US" sz="4150" dirty="0"/>
          </a:p>
        </p:txBody>
      </p:sp>
      <p:sp>
        <p:nvSpPr>
          <p:cNvPr id="4" name="Shape 2"/>
          <p:cNvSpPr/>
          <p:nvPr/>
        </p:nvSpPr>
        <p:spPr>
          <a:xfrm>
            <a:off x="572929" y="2287191"/>
            <a:ext cx="368260" cy="368260"/>
          </a:xfrm>
          <a:prstGeom prst="roundRect">
            <a:avLst>
              <a:gd name="adj" fmla="val 66684"/>
            </a:avLst>
          </a:prstGeom>
          <a:solidFill>
            <a:srgbClr val="F3F3FF"/>
          </a:solidFill>
          <a:ln w="15240">
            <a:solidFill>
              <a:srgbClr val="2D4DF2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641449" y="2326838"/>
            <a:ext cx="231100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104900" y="2317790"/>
            <a:ext cx="2631996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Analyze CNN Limitations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1104900" y="2704862"/>
            <a:ext cx="12952571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 systematically analyze and document the specific limitations of traditional CNNs in lung nodule detection, with a focus on spatial information loss and false positives.</a:t>
            </a:r>
            <a:endParaRPr lang="en-US" sz="1250" dirty="0"/>
          </a:p>
        </p:txBody>
      </p:sp>
      <p:sp>
        <p:nvSpPr>
          <p:cNvPr id="8" name="Shape 6"/>
          <p:cNvSpPr/>
          <p:nvPr/>
        </p:nvSpPr>
        <p:spPr>
          <a:xfrm>
            <a:off x="572929" y="3294221"/>
            <a:ext cx="368260" cy="368260"/>
          </a:xfrm>
          <a:prstGeom prst="roundRect">
            <a:avLst>
              <a:gd name="adj" fmla="val 66684"/>
            </a:avLst>
          </a:prstGeom>
          <a:solidFill>
            <a:srgbClr val="F3F3FF"/>
          </a:solidFill>
          <a:ln w="15240">
            <a:solidFill>
              <a:srgbClr val="018CE1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641449" y="3333869"/>
            <a:ext cx="231100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1104900" y="3324820"/>
            <a:ext cx="3166586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Design CapsNet Architectures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1104900" y="3711892"/>
            <a:ext cx="12952571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 design and implement novel Capsule Neural Network architectures optimized for lung nodule detection from CT scans, leveraging dynamic routing for spatial preservation.</a:t>
            </a:r>
            <a:endParaRPr lang="en-US" sz="1250" dirty="0"/>
          </a:p>
        </p:txBody>
      </p:sp>
      <p:sp>
        <p:nvSpPr>
          <p:cNvPr id="12" name="Shape 10"/>
          <p:cNvSpPr/>
          <p:nvPr/>
        </p:nvSpPr>
        <p:spPr>
          <a:xfrm>
            <a:off x="572929" y="4301252"/>
            <a:ext cx="368260" cy="368260"/>
          </a:xfrm>
          <a:prstGeom prst="roundRect">
            <a:avLst>
              <a:gd name="adj" fmla="val 66684"/>
            </a:avLst>
          </a:prstGeom>
          <a:solidFill>
            <a:srgbClr val="F3F3FF"/>
          </a:solidFill>
          <a:ln w="15240">
            <a:solidFill>
              <a:srgbClr val="DA33B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641449" y="4340900"/>
            <a:ext cx="231100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1104900" y="4331851"/>
            <a:ext cx="2902863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Develop &amp; Evaluate Models</a:t>
            </a:r>
            <a:endParaRPr lang="en-US" sz="1800" dirty="0"/>
          </a:p>
        </p:txBody>
      </p:sp>
      <p:sp>
        <p:nvSpPr>
          <p:cNvPr id="15" name="Text 13"/>
          <p:cNvSpPr/>
          <p:nvPr/>
        </p:nvSpPr>
        <p:spPr>
          <a:xfrm>
            <a:off x="1104900" y="4718923"/>
            <a:ext cx="12952571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 develop and rigorously evaluate multiple CapsNet models for classifying CT scan regions into nodule and non-nodule categories, emphasizing enhanced spatial awareness.</a:t>
            </a:r>
            <a:endParaRPr lang="en-US" sz="1250" dirty="0"/>
          </a:p>
        </p:txBody>
      </p:sp>
      <p:sp>
        <p:nvSpPr>
          <p:cNvPr id="16" name="Shape 14"/>
          <p:cNvSpPr/>
          <p:nvPr/>
        </p:nvSpPr>
        <p:spPr>
          <a:xfrm>
            <a:off x="572929" y="5308283"/>
            <a:ext cx="368260" cy="368260"/>
          </a:xfrm>
          <a:prstGeom prst="roundRect">
            <a:avLst>
              <a:gd name="adj" fmla="val 66684"/>
            </a:avLst>
          </a:prstGeom>
          <a:solidFill>
            <a:srgbClr val="F3F3FF"/>
          </a:solidFill>
          <a:ln w="15240">
            <a:solidFill>
              <a:srgbClr val="2D4DF2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641449" y="5347930"/>
            <a:ext cx="231100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1800" dirty="0"/>
          </a:p>
        </p:txBody>
      </p:sp>
      <p:sp>
        <p:nvSpPr>
          <p:cNvPr id="18" name="Text 16"/>
          <p:cNvSpPr/>
          <p:nvPr/>
        </p:nvSpPr>
        <p:spPr>
          <a:xfrm>
            <a:off x="1104900" y="5338882"/>
            <a:ext cx="2971562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Assess Performance Metrics</a:t>
            </a:r>
            <a:endParaRPr lang="en-US" sz="1800" dirty="0"/>
          </a:p>
        </p:txBody>
      </p:sp>
      <p:sp>
        <p:nvSpPr>
          <p:cNvPr id="19" name="Text 17"/>
          <p:cNvSpPr/>
          <p:nvPr/>
        </p:nvSpPr>
        <p:spPr>
          <a:xfrm>
            <a:off x="1104900" y="5725954"/>
            <a:ext cx="12952571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 assess the impact of CapsNet implementation on critical prediction metrics such as accuracy, sensitivity, specificity, and false positive reduction using the LIDC-IDRI dataset.</a:t>
            </a:r>
            <a:endParaRPr lang="en-US" sz="1250" dirty="0"/>
          </a:p>
        </p:txBody>
      </p:sp>
      <p:sp>
        <p:nvSpPr>
          <p:cNvPr id="20" name="Shape 18"/>
          <p:cNvSpPr/>
          <p:nvPr/>
        </p:nvSpPr>
        <p:spPr>
          <a:xfrm>
            <a:off x="572929" y="6315313"/>
            <a:ext cx="368260" cy="368260"/>
          </a:xfrm>
          <a:prstGeom prst="roundRect">
            <a:avLst>
              <a:gd name="adj" fmla="val 66684"/>
            </a:avLst>
          </a:prstGeom>
          <a:solidFill>
            <a:srgbClr val="F3F3FF"/>
          </a:solidFill>
          <a:ln w="15240">
            <a:solidFill>
              <a:srgbClr val="018CE1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641449" y="6354961"/>
            <a:ext cx="231100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5</a:t>
            </a:r>
            <a:endParaRPr lang="en-US" sz="1800" dirty="0"/>
          </a:p>
        </p:txBody>
      </p:sp>
      <p:sp>
        <p:nvSpPr>
          <p:cNvPr id="22" name="Text 20"/>
          <p:cNvSpPr/>
          <p:nvPr/>
        </p:nvSpPr>
        <p:spPr>
          <a:xfrm>
            <a:off x="1104900" y="6345912"/>
            <a:ext cx="3263384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Address Deployment Concerns</a:t>
            </a:r>
            <a:endParaRPr lang="en-US" sz="1800" dirty="0"/>
          </a:p>
        </p:txBody>
      </p:sp>
      <p:sp>
        <p:nvSpPr>
          <p:cNvPr id="23" name="Text 21"/>
          <p:cNvSpPr/>
          <p:nvPr/>
        </p:nvSpPr>
        <p:spPr>
          <a:xfrm>
            <a:off x="1104900" y="6732984"/>
            <a:ext cx="1295257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 investigate computational efficiency and practical deployment concerns for CapsNet-based systems, proposing frameworks for seamless integration into healthcare screening programs.</a:t>
            </a:r>
            <a:endParaRPr lang="en-US" sz="125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2F67191-7887-4C31-B637-2410E18BC0CA}"/>
              </a:ext>
            </a:extLst>
          </p:cNvPr>
          <p:cNvSpPr/>
          <p:nvPr/>
        </p:nvSpPr>
        <p:spPr>
          <a:xfrm>
            <a:off x="12903200" y="7731760"/>
            <a:ext cx="1615440" cy="386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82717" y="615791"/>
            <a:ext cx="2631043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2050" dirty="0"/>
          </a:p>
        </p:txBody>
      </p:sp>
      <p:sp>
        <p:nvSpPr>
          <p:cNvPr id="4" name="Text 1"/>
          <p:cNvSpPr/>
          <p:nvPr/>
        </p:nvSpPr>
        <p:spPr>
          <a:xfrm>
            <a:off x="782717" y="1168241"/>
            <a:ext cx="7578566" cy="1052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Literature Survey: Current Landscape &amp; Gaps</a:t>
            </a:r>
            <a:endParaRPr lang="en-US" sz="3300" dirty="0"/>
          </a:p>
        </p:txBody>
      </p:sp>
      <p:sp>
        <p:nvSpPr>
          <p:cNvPr id="5" name="Text 2"/>
          <p:cNvSpPr/>
          <p:nvPr/>
        </p:nvSpPr>
        <p:spPr>
          <a:xfrm>
            <a:off x="782717" y="2556153"/>
            <a:ext cx="7578566" cy="1072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literature survey underscores the momentum of deep learning in medical imaging, particularly for lung cancer detection, while also highlighting the persistent limitations of current approaches.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82717" y="3880723"/>
            <a:ext cx="7578566" cy="1072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CNNs in Lung Nodule Detection:</a:t>
            </a: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Extensive application, but challenges with spatial information loss and high false positive rates persist, requiring large datasets for optimal performance.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82717" y="5031938"/>
            <a:ext cx="7578566" cy="1072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Capsule Networks (CapsNets):</a:t>
            </a: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Introduced by Hinton, CapsNets offer a promising alternative by preserving spatial hierarchies through dynamic routing, potentially outperforming CNNs with less data.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82717" y="6183154"/>
            <a:ext cx="7578566" cy="14306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Research Gap:</a:t>
            </a: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Despite theoretical advantages, comprehensive comparative studies of CapsNets versus CNNs for lung nodule detection are lacking, especially concerning practical benefits and deployment feasibility in clinical settings.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3A3B0-C3C0-49E7-B678-CBDF7784BD8A}"/>
              </a:ext>
            </a:extLst>
          </p:cNvPr>
          <p:cNvSpPr/>
          <p:nvPr/>
        </p:nvSpPr>
        <p:spPr>
          <a:xfrm>
            <a:off x="12903200" y="7731760"/>
            <a:ext cx="1615440" cy="386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8B1A937-EC15-481C-88C1-A733A72EEB7F}"/>
              </a:ext>
            </a:extLst>
          </p:cNvPr>
          <p:cNvSpPr/>
          <p:nvPr/>
        </p:nvSpPr>
        <p:spPr>
          <a:xfrm>
            <a:off x="12903200" y="7731760"/>
            <a:ext cx="1615440" cy="386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375EFB11-E3FE-4922-88EE-66AADD738B6D}"/>
              </a:ext>
            </a:extLst>
          </p:cNvPr>
          <p:cNvSpPr/>
          <p:nvPr/>
        </p:nvSpPr>
        <p:spPr>
          <a:xfrm>
            <a:off x="6504623" y="1125141"/>
            <a:ext cx="1925955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endParaRPr lang="en-US" sz="15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65C8F5C1-E985-4315-9371-E73295100CB8}"/>
              </a:ext>
            </a:extLst>
          </p:cNvPr>
          <p:cNvSpPr/>
          <p:nvPr/>
        </p:nvSpPr>
        <p:spPr>
          <a:xfrm>
            <a:off x="4809649" y="1529596"/>
            <a:ext cx="5315903" cy="664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4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Workflow </a:t>
            </a:r>
            <a:endParaRPr lang="en-US" sz="415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FBDBBBBB-A205-4111-B1F1-1005F1AEA39A}"/>
              </a:ext>
            </a:extLst>
          </p:cNvPr>
          <p:cNvSpPr/>
          <p:nvPr/>
        </p:nvSpPr>
        <p:spPr>
          <a:xfrm>
            <a:off x="793849" y="2479238"/>
            <a:ext cx="231100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endParaRPr lang="en-US" sz="180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3A37FE37-28ED-4958-B009-32272E98467F}"/>
              </a:ext>
            </a:extLst>
          </p:cNvPr>
          <p:cNvSpPr/>
          <p:nvPr/>
        </p:nvSpPr>
        <p:spPr>
          <a:xfrm>
            <a:off x="1257300" y="2470190"/>
            <a:ext cx="2631996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buClr>
                <a:schemeClr val="accent4">
                  <a:lumMod val="75000"/>
                </a:schemeClr>
              </a:buClr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20">
            <a:extLst>
              <a:ext uri="{FF2B5EF4-FFF2-40B4-BE49-F238E27FC236}">
                <a16:creationId xmlns:a16="http://schemas.microsoft.com/office/drawing/2014/main" id="{C919F1D5-6BE6-45EA-862B-69311570D1E6}"/>
              </a:ext>
            </a:extLst>
          </p:cNvPr>
          <p:cNvSpPr/>
          <p:nvPr/>
        </p:nvSpPr>
        <p:spPr>
          <a:xfrm>
            <a:off x="1257300" y="6498312"/>
            <a:ext cx="3263384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buClr>
                <a:schemeClr val="accent4">
                  <a:lumMod val="75000"/>
                </a:schemeClr>
              </a:buClr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AE55FF-6D8F-4A52-BAFC-290C685D30B8}"/>
              </a:ext>
            </a:extLst>
          </p:cNvPr>
          <p:cNvSpPr/>
          <p:nvPr/>
        </p:nvSpPr>
        <p:spPr>
          <a:xfrm>
            <a:off x="13055600" y="7884160"/>
            <a:ext cx="1615440" cy="386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37EC194-E628-4054-B79F-29D76C758EC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040630" y="2470190"/>
            <a:ext cx="454914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384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03959" y="863203"/>
            <a:ext cx="4622483" cy="453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85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Key Studies &amp; Contributions</a:t>
            </a:r>
            <a:endParaRPr lang="en-US" sz="2850" b="1" dirty="0"/>
          </a:p>
        </p:txBody>
      </p:sp>
      <p:sp>
        <p:nvSpPr>
          <p:cNvPr id="3" name="Text 1"/>
          <p:cNvSpPr/>
          <p:nvPr/>
        </p:nvSpPr>
        <p:spPr>
          <a:xfrm>
            <a:off x="674013" y="1701522"/>
            <a:ext cx="13282374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brief overview of seminal works shaping the landscape of deep learning in medical imaging and lung nodule detection.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674013" y="2226231"/>
            <a:ext cx="13282374" cy="5140166"/>
          </a:xfrm>
          <a:prstGeom prst="roundRect">
            <a:avLst>
              <a:gd name="adj" fmla="val 562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81633" y="2233851"/>
            <a:ext cx="13267134" cy="81248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874157" y="2356961"/>
            <a:ext cx="2264569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Year</a:t>
            </a:r>
            <a:endParaRPr lang="en-US" sz="1750" b="1" dirty="0"/>
          </a:p>
        </p:txBody>
      </p:sp>
      <p:sp>
        <p:nvSpPr>
          <p:cNvPr id="7" name="Text 5"/>
          <p:cNvSpPr/>
          <p:nvPr/>
        </p:nvSpPr>
        <p:spPr>
          <a:xfrm>
            <a:off x="3531394" y="2356961"/>
            <a:ext cx="2260759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Author &amp; Title</a:t>
            </a:r>
            <a:endParaRPr lang="en-US" sz="1750" b="1" dirty="0"/>
          </a:p>
        </p:txBody>
      </p:sp>
      <p:sp>
        <p:nvSpPr>
          <p:cNvPr id="8" name="Text 6"/>
          <p:cNvSpPr/>
          <p:nvPr/>
        </p:nvSpPr>
        <p:spPr>
          <a:xfrm>
            <a:off x="6184821" y="2356961"/>
            <a:ext cx="2260759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Purpose</a:t>
            </a:r>
            <a:endParaRPr lang="en-US" sz="1750" b="1" dirty="0"/>
          </a:p>
        </p:txBody>
      </p:sp>
      <p:sp>
        <p:nvSpPr>
          <p:cNvPr id="9" name="Text 7"/>
          <p:cNvSpPr/>
          <p:nvPr/>
        </p:nvSpPr>
        <p:spPr>
          <a:xfrm>
            <a:off x="8838248" y="2356961"/>
            <a:ext cx="2260759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Model/Dataset</a:t>
            </a:r>
            <a:endParaRPr lang="en-US" sz="1750" b="1" dirty="0"/>
          </a:p>
        </p:txBody>
      </p:sp>
      <p:sp>
        <p:nvSpPr>
          <p:cNvPr id="10" name="Text 8"/>
          <p:cNvSpPr/>
          <p:nvPr/>
        </p:nvSpPr>
        <p:spPr>
          <a:xfrm>
            <a:off x="11491674" y="2356961"/>
            <a:ext cx="2264569" cy="566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Key Finding/Limitation</a:t>
            </a:r>
            <a:endParaRPr lang="en-US" sz="1750" b="1" dirty="0"/>
          </a:p>
        </p:txBody>
      </p:sp>
      <p:sp>
        <p:nvSpPr>
          <p:cNvPr id="11" name="Shape 9"/>
          <p:cNvSpPr/>
          <p:nvPr/>
        </p:nvSpPr>
        <p:spPr>
          <a:xfrm>
            <a:off x="681633" y="3046333"/>
            <a:ext cx="13267134" cy="86248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874157" y="3169444"/>
            <a:ext cx="226456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2017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3531394" y="3169444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Sabour et al. (CapsNet)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6184821" y="3169444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Introduce CapsNet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8838248" y="3169444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CapsNet / MNIST</a:t>
            </a:r>
            <a:endParaRPr lang="en-US" sz="1500" dirty="0"/>
          </a:p>
        </p:txBody>
      </p:sp>
      <p:sp>
        <p:nvSpPr>
          <p:cNvPr id="16" name="Text 14"/>
          <p:cNvSpPr/>
          <p:nvPr/>
        </p:nvSpPr>
        <p:spPr>
          <a:xfrm>
            <a:off x="11491674" y="3169444"/>
            <a:ext cx="2264569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Preserves spatial info; limited medical testing.</a:t>
            </a:r>
            <a:endParaRPr lang="en-US" sz="1500" dirty="0"/>
          </a:p>
        </p:txBody>
      </p:sp>
      <p:sp>
        <p:nvSpPr>
          <p:cNvPr id="17" name="Shape 15"/>
          <p:cNvSpPr/>
          <p:nvPr/>
        </p:nvSpPr>
        <p:spPr>
          <a:xfrm>
            <a:off x="681633" y="3908822"/>
            <a:ext cx="13267134" cy="86248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874157" y="4031933"/>
            <a:ext cx="226456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2017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3531394" y="4031933"/>
            <a:ext cx="2260759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Song et al. (CNN Lung Nodules)</a:t>
            </a:r>
            <a:endParaRPr lang="en-US" sz="1500" dirty="0"/>
          </a:p>
        </p:txBody>
      </p:sp>
      <p:sp>
        <p:nvSpPr>
          <p:cNvPr id="20" name="Text 18"/>
          <p:cNvSpPr/>
          <p:nvPr/>
        </p:nvSpPr>
        <p:spPr>
          <a:xfrm>
            <a:off x="6184821" y="4031933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Compare CNN models</a:t>
            </a:r>
            <a:endParaRPr lang="en-US" sz="1500" dirty="0"/>
          </a:p>
        </p:txBody>
      </p:sp>
      <p:sp>
        <p:nvSpPr>
          <p:cNvPr id="21" name="Text 19"/>
          <p:cNvSpPr/>
          <p:nvPr/>
        </p:nvSpPr>
        <p:spPr>
          <a:xfrm>
            <a:off x="8838248" y="4031933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CNN, DNN / LIDC-IDRI</a:t>
            </a:r>
            <a:endParaRPr lang="en-US" sz="1500" dirty="0"/>
          </a:p>
        </p:txBody>
      </p:sp>
      <p:sp>
        <p:nvSpPr>
          <p:cNvPr id="22" name="Text 20"/>
          <p:cNvSpPr/>
          <p:nvPr/>
        </p:nvSpPr>
        <p:spPr>
          <a:xfrm>
            <a:off x="11491674" y="4031933"/>
            <a:ext cx="2264569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84.15% accuracy; high false positives.</a:t>
            </a:r>
            <a:endParaRPr lang="en-US" sz="1500" dirty="0"/>
          </a:p>
        </p:txBody>
      </p:sp>
      <p:sp>
        <p:nvSpPr>
          <p:cNvPr id="23" name="Shape 21"/>
          <p:cNvSpPr/>
          <p:nvPr/>
        </p:nvSpPr>
        <p:spPr>
          <a:xfrm>
            <a:off x="681633" y="4771311"/>
            <a:ext cx="13267134" cy="86248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874157" y="4894421"/>
            <a:ext cx="226456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2016</a:t>
            </a:r>
            <a:endParaRPr lang="en-US" sz="1500" dirty="0"/>
          </a:p>
        </p:txBody>
      </p:sp>
      <p:sp>
        <p:nvSpPr>
          <p:cNvPr id="25" name="Text 23"/>
          <p:cNvSpPr/>
          <p:nvPr/>
        </p:nvSpPr>
        <p:spPr>
          <a:xfrm>
            <a:off x="3531394" y="4894421"/>
            <a:ext cx="2260759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Setio et al. (LUNA16 Challenge)</a:t>
            </a:r>
            <a:endParaRPr lang="en-US" sz="1500" dirty="0"/>
          </a:p>
        </p:txBody>
      </p:sp>
      <p:sp>
        <p:nvSpPr>
          <p:cNvPr id="26" name="Text 24"/>
          <p:cNvSpPr/>
          <p:nvPr/>
        </p:nvSpPr>
        <p:spPr>
          <a:xfrm>
            <a:off x="6184821" y="4894421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Validate nodule detection</a:t>
            </a:r>
            <a:endParaRPr lang="en-US" sz="1500" dirty="0"/>
          </a:p>
        </p:txBody>
      </p:sp>
      <p:sp>
        <p:nvSpPr>
          <p:cNvPr id="27" name="Text 25"/>
          <p:cNvSpPr/>
          <p:nvPr/>
        </p:nvSpPr>
        <p:spPr>
          <a:xfrm>
            <a:off x="8838248" y="4894421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Various / LUNA16</a:t>
            </a:r>
            <a:endParaRPr lang="en-US" sz="1500" dirty="0"/>
          </a:p>
        </p:txBody>
      </p:sp>
      <p:sp>
        <p:nvSpPr>
          <p:cNvPr id="28" name="Text 26"/>
          <p:cNvSpPr/>
          <p:nvPr/>
        </p:nvSpPr>
        <p:spPr>
          <a:xfrm>
            <a:off x="11491674" y="4894421"/>
            <a:ext cx="2264569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Standardized evaluation; algorithm-specific limits.</a:t>
            </a:r>
            <a:endParaRPr lang="en-US" sz="1500" dirty="0"/>
          </a:p>
        </p:txBody>
      </p:sp>
      <p:sp>
        <p:nvSpPr>
          <p:cNvPr id="29" name="Shape 27"/>
          <p:cNvSpPr/>
          <p:nvPr/>
        </p:nvSpPr>
        <p:spPr>
          <a:xfrm>
            <a:off x="681633" y="5633799"/>
            <a:ext cx="13267134" cy="86248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874157" y="5756910"/>
            <a:ext cx="226456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2016</a:t>
            </a:r>
            <a:endParaRPr lang="en-US" sz="1500" dirty="0"/>
          </a:p>
        </p:txBody>
      </p:sp>
      <p:sp>
        <p:nvSpPr>
          <p:cNvPr id="31" name="Text 29"/>
          <p:cNvSpPr/>
          <p:nvPr/>
        </p:nvSpPr>
        <p:spPr>
          <a:xfrm>
            <a:off x="3531394" y="5756910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Shin et al. (CNN CAD)</a:t>
            </a:r>
            <a:endParaRPr lang="en-US" sz="1500" dirty="0"/>
          </a:p>
        </p:txBody>
      </p:sp>
      <p:sp>
        <p:nvSpPr>
          <p:cNvPr id="32" name="Text 30"/>
          <p:cNvSpPr/>
          <p:nvPr/>
        </p:nvSpPr>
        <p:spPr>
          <a:xfrm>
            <a:off x="6184821" y="5756910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Evaluate CNN architectures</a:t>
            </a:r>
            <a:endParaRPr lang="en-US" sz="1500" dirty="0"/>
          </a:p>
        </p:txBody>
      </p:sp>
      <p:sp>
        <p:nvSpPr>
          <p:cNvPr id="33" name="Text 31"/>
          <p:cNvSpPr/>
          <p:nvPr/>
        </p:nvSpPr>
        <p:spPr>
          <a:xfrm>
            <a:off x="8838248" y="5756910"/>
            <a:ext cx="2260759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Deep CNNs / Thoraco-abdominal</a:t>
            </a:r>
            <a:endParaRPr lang="en-US" sz="1500" dirty="0"/>
          </a:p>
        </p:txBody>
      </p:sp>
      <p:sp>
        <p:nvSpPr>
          <p:cNvPr id="34" name="Text 32"/>
          <p:cNvSpPr/>
          <p:nvPr/>
        </p:nvSpPr>
        <p:spPr>
          <a:xfrm>
            <a:off x="11491674" y="5756910"/>
            <a:ext cx="2264569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85% sensitivity; transfer learning challenges.</a:t>
            </a:r>
            <a:endParaRPr lang="en-US" sz="1500" dirty="0"/>
          </a:p>
        </p:txBody>
      </p:sp>
      <p:sp>
        <p:nvSpPr>
          <p:cNvPr id="35" name="Shape 33"/>
          <p:cNvSpPr/>
          <p:nvPr/>
        </p:nvSpPr>
        <p:spPr>
          <a:xfrm>
            <a:off x="681633" y="6496288"/>
            <a:ext cx="13267134" cy="86248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874157" y="6619399"/>
            <a:ext cx="226456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2011</a:t>
            </a:r>
            <a:endParaRPr lang="en-US" sz="1500" dirty="0"/>
          </a:p>
        </p:txBody>
      </p:sp>
      <p:sp>
        <p:nvSpPr>
          <p:cNvPr id="37" name="Text 35"/>
          <p:cNvSpPr/>
          <p:nvPr/>
        </p:nvSpPr>
        <p:spPr>
          <a:xfrm>
            <a:off x="3531394" y="6619399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NLSTR Team (CT Screening)</a:t>
            </a:r>
            <a:endParaRPr lang="en-US" sz="1500" dirty="0"/>
          </a:p>
        </p:txBody>
      </p:sp>
      <p:sp>
        <p:nvSpPr>
          <p:cNvPr id="38" name="Text 36"/>
          <p:cNvSpPr/>
          <p:nvPr/>
        </p:nvSpPr>
        <p:spPr>
          <a:xfrm>
            <a:off x="6184821" y="6619399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Evaluate CT screening</a:t>
            </a:r>
            <a:endParaRPr lang="en-US" sz="1500" dirty="0"/>
          </a:p>
        </p:txBody>
      </p:sp>
      <p:sp>
        <p:nvSpPr>
          <p:cNvPr id="39" name="Text 37"/>
          <p:cNvSpPr/>
          <p:nvPr/>
        </p:nvSpPr>
        <p:spPr>
          <a:xfrm>
            <a:off x="8838248" y="6619399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Clinical trial / 53,454 pts</a:t>
            </a:r>
            <a:endParaRPr lang="en-US" sz="1500" dirty="0"/>
          </a:p>
        </p:txBody>
      </p:sp>
      <p:sp>
        <p:nvSpPr>
          <p:cNvPr id="40" name="Text 38"/>
          <p:cNvSpPr/>
          <p:nvPr/>
        </p:nvSpPr>
        <p:spPr>
          <a:xfrm>
            <a:off x="11491674" y="6619399"/>
            <a:ext cx="2264569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20% mortality reduction; manual interpretation.</a:t>
            </a:r>
            <a:endParaRPr lang="en-US" sz="1500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7D861ED-2AAB-4D0B-AE26-2679B236E854}"/>
              </a:ext>
            </a:extLst>
          </p:cNvPr>
          <p:cNvSpPr/>
          <p:nvPr/>
        </p:nvSpPr>
        <p:spPr>
          <a:xfrm>
            <a:off x="12903200" y="7731760"/>
            <a:ext cx="1615440" cy="386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0">
            <a:extLst>
              <a:ext uri="{FF2B5EF4-FFF2-40B4-BE49-F238E27FC236}">
                <a16:creationId xmlns:a16="http://schemas.microsoft.com/office/drawing/2014/main" id="{A54BBCF8-6C32-490B-9F8C-A458C2701FE7}"/>
              </a:ext>
            </a:extLst>
          </p:cNvPr>
          <p:cNvSpPr/>
          <p:nvPr/>
        </p:nvSpPr>
        <p:spPr>
          <a:xfrm>
            <a:off x="6352223" y="972741"/>
            <a:ext cx="1925955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endParaRPr lang="en-US" sz="1500" dirty="0"/>
          </a:p>
        </p:txBody>
      </p:sp>
      <p:sp>
        <p:nvSpPr>
          <p:cNvPr id="35" name="Text 1">
            <a:extLst>
              <a:ext uri="{FF2B5EF4-FFF2-40B4-BE49-F238E27FC236}">
                <a16:creationId xmlns:a16="http://schemas.microsoft.com/office/drawing/2014/main" id="{885A77CB-B5D7-4EF7-889E-5AD021B87217}"/>
              </a:ext>
            </a:extLst>
          </p:cNvPr>
          <p:cNvSpPr/>
          <p:nvPr/>
        </p:nvSpPr>
        <p:spPr>
          <a:xfrm>
            <a:off x="4657249" y="1377196"/>
            <a:ext cx="5315903" cy="664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4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Research Gap</a:t>
            </a:r>
            <a:endParaRPr lang="en-US" sz="4150" dirty="0"/>
          </a:p>
        </p:txBody>
      </p:sp>
      <p:sp>
        <p:nvSpPr>
          <p:cNvPr id="36" name="Shape 2">
            <a:extLst>
              <a:ext uri="{FF2B5EF4-FFF2-40B4-BE49-F238E27FC236}">
                <a16:creationId xmlns:a16="http://schemas.microsoft.com/office/drawing/2014/main" id="{AC30687A-C845-4EFE-897E-C877425607DB}"/>
              </a:ext>
            </a:extLst>
          </p:cNvPr>
          <p:cNvSpPr/>
          <p:nvPr/>
        </p:nvSpPr>
        <p:spPr>
          <a:xfrm>
            <a:off x="572929" y="2287191"/>
            <a:ext cx="368260" cy="368260"/>
          </a:xfrm>
          <a:prstGeom prst="roundRect">
            <a:avLst>
              <a:gd name="adj" fmla="val 66684"/>
            </a:avLst>
          </a:prstGeom>
          <a:solidFill>
            <a:srgbClr val="F3F3FF"/>
          </a:solidFill>
          <a:ln w="15240">
            <a:solidFill>
              <a:srgbClr val="2D4DF2"/>
            </a:solidFill>
            <a:prstDash val="solid"/>
          </a:ln>
        </p:spPr>
      </p:sp>
      <p:sp>
        <p:nvSpPr>
          <p:cNvPr id="37" name="Text 3">
            <a:extLst>
              <a:ext uri="{FF2B5EF4-FFF2-40B4-BE49-F238E27FC236}">
                <a16:creationId xmlns:a16="http://schemas.microsoft.com/office/drawing/2014/main" id="{9293D48A-A9A7-4CD9-B771-487B0A937771}"/>
              </a:ext>
            </a:extLst>
          </p:cNvPr>
          <p:cNvSpPr/>
          <p:nvPr/>
        </p:nvSpPr>
        <p:spPr>
          <a:xfrm>
            <a:off x="641449" y="2326838"/>
            <a:ext cx="231100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1800" dirty="0"/>
          </a:p>
        </p:txBody>
      </p:sp>
      <p:sp>
        <p:nvSpPr>
          <p:cNvPr id="38" name="Text 4">
            <a:extLst>
              <a:ext uri="{FF2B5EF4-FFF2-40B4-BE49-F238E27FC236}">
                <a16:creationId xmlns:a16="http://schemas.microsoft.com/office/drawing/2014/main" id="{4FA99B1F-0A9F-4161-AA68-9EB1B31A0CBA}"/>
              </a:ext>
            </a:extLst>
          </p:cNvPr>
          <p:cNvSpPr/>
          <p:nvPr/>
        </p:nvSpPr>
        <p:spPr>
          <a:xfrm>
            <a:off x="1104900" y="2317790"/>
            <a:ext cx="2631996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buClr>
                <a:schemeClr val="accent4">
                  <a:lumMod val="75000"/>
                </a:schemeClr>
              </a:buClr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exploration of CapsNet applications in medical imaging, particularly lung cancer detection.</a:t>
            </a:r>
          </a:p>
        </p:txBody>
      </p:sp>
      <p:sp>
        <p:nvSpPr>
          <p:cNvPr id="40" name="Shape 6">
            <a:extLst>
              <a:ext uri="{FF2B5EF4-FFF2-40B4-BE49-F238E27FC236}">
                <a16:creationId xmlns:a16="http://schemas.microsoft.com/office/drawing/2014/main" id="{68403D60-7D9D-4D16-90B1-56414AB898F3}"/>
              </a:ext>
            </a:extLst>
          </p:cNvPr>
          <p:cNvSpPr/>
          <p:nvPr/>
        </p:nvSpPr>
        <p:spPr>
          <a:xfrm>
            <a:off x="572929" y="3294221"/>
            <a:ext cx="368260" cy="368260"/>
          </a:xfrm>
          <a:prstGeom prst="roundRect">
            <a:avLst>
              <a:gd name="adj" fmla="val 66684"/>
            </a:avLst>
          </a:prstGeom>
          <a:solidFill>
            <a:srgbClr val="F3F3FF"/>
          </a:solidFill>
          <a:ln w="15240">
            <a:solidFill>
              <a:srgbClr val="018CE1"/>
            </a:solidFill>
            <a:prstDash val="solid"/>
          </a:ln>
        </p:spPr>
      </p:sp>
      <p:sp>
        <p:nvSpPr>
          <p:cNvPr id="41" name="Text 7">
            <a:extLst>
              <a:ext uri="{FF2B5EF4-FFF2-40B4-BE49-F238E27FC236}">
                <a16:creationId xmlns:a16="http://schemas.microsoft.com/office/drawing/2014/main" id="{10EF441A-08D7-4C09-8DA0-85135E21D0B9}"/>
              </a:ext>
            </a:extLst>
          </p:cNvPr>
          <p:cNvSpPr/>
          <p:nvPr/>
        </p:nvSpPr>
        <p:spPr>
          <a:xfrm>
            <a:off x="641449" y="3333869"/>
            <a:ext cx="231100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1800" dirty="0"/>
          </a:p>
        </p:txBody>
      </p:sp>
      <p:sp>
        <p:nvSpPr>
          <p:cNvPr id="42" name="Text 8">
            <a:extLst>
              <a:ext uri="{FF2B5EF4-FFF2-40B4-BE49-F238E27FC236}">
                <a16:creationId xmlns:a16="http://schemas.microsoft.com/office/drawing/2014/main" id="{09D53C23-6852-493F-85FE-034DB8435824}"/>
              </a:ext>
            </a:extLst>
          </p:cNvPr>
          <p:cNvSpPr/>
          <p:nvPr/>
        </p:nvSpPr>
        <p:spPr>
          <a:xfrm>
            <a:off x="1104900" y="3324820"/>
            <a:ext cx="3166586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buClr>
                <a:schemeClr val="accent4">
                  <a:lumMod val="75000"/>
                </a:schemeClr>
              </a:buClr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comparative studies between CapsNet and CNN for lung nodule detection accuracy.</a:t>
            </a:r>
          </a:p>
        </p:txBody>
      </p:sp>
      <p:sp>
        <p:nvSpPr>
          <p:cNvPr id="44" name="Shape 10">
            <a:extLst>
              <a:ext uri="{FF2B5EF4-FFF2-40B4-BE49-F238E27FC236}">
                <a16:creationId xmlns:a16="http://schemas.microsoft.com/office/drawing/2014/main" id="{D0716A9D-B204-4C7D-8A6C-F7A67DCBDF12}"/>
              </a:ext>
            </a:extLst>
          </p:cNvPr>
          <p:cNvSpPr/>
          <p:nvPr/>
        </p:nvSpPr>
        <p:spPr>
          <a:xfrm>
            <a:off x="572929" y="4301252"/>
            <a:ext cx="368260" cy="368260"/>
          </a:xfrm>
          <a:prstGeom prst="roundRect">
            <a:avLst>
              <a:gd name="adj" fmla="val 66684"/>
            </a:avLst>
          </a:prstGeom>
          <a:solidFill>
            <a:srgbClr val="F3F3FF"/>
          </a:solidFill>
          <a:ln w="15240">
            <a:solidFill>
              <a:srgbClr val="DA33BF"/>
            </a:solidFill>
            <a:prstDash val="solid"/>
          </a:ln>
        </p:spPr>
      </p:sp>
      <p:sp>
        <p:nvSpPr>
          <p:cNvPr id="45" name="Text 11">
            <a:extLst>
              <a:ext uri="{FF2B5EF4-FFF2-40B4-BE49-F238E27FC236}">
                <a16:creationId xmlns:a16="http://schemas.microsoft.com/office/drawing/2014/main" id="{1B2F7157-4E33-4E00-9064-25998DF44C8C}"/>
              </a:ext>
            </a:extLst>
          </p:cNvPr>
          <p:cNvSpPr/>
          <p:nvPr/>
        </p:nvSpPr>
        <p:spPr>
          <a:xfrm>
            <a:off x="641449" y="4340900"/>
            <a:ext cx="231100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1800" dirty="0"/>
          </a:p>
        </p:txBody>
      </p:sp>
      <p:sp>
        <p:nvSpPr>
          <p:cNvPr id="46" name="Text 12">
            <a:extLst>
              <a:ext uri="{FF2B5EF4-FFF2-40B4-BE49-F238E27FC236}">
                <a16:creationId xmlns:a16="http://schemas.microsoft.com/office/drawing/2014/main" id="{087CBE71-0622-409E-BC75-FD9C069AE6A5}"/>
              </a:ext>
            </a:extLst>
          </p:cNvPr>
          <p:cNvSpPr/>
          <p:nvPr/>
        </p:nvSpPr>
        <p:spPr>
          <a:xfrm>
            <a:off x="1104900" y="4331851"/>
            <a:ext cx="2902863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Insufficient evidence of CapsNet's spatial preservation benefits in medical diagnosis</a:t>
            </a:r>
            <a:endParaRPr lang="en-US" sz="1800" dirty="0"/>
          </a:p>
        </p:txBody>
      </p:sp>
      <p:sp>
        <p:nvSpPr>
          <p:cNvPr id="48" name="Shape 14">
            <a:extLst>
              <a:ext uri="{FF2B5EF4-FFF2-40B4-BE49-F238E27FC236}">
                <a16:creationId xmlns:a16="http://schemas.microsoft.com/office/drawing/2014/main" id="{CB6126E2-0422-4A25-A92A-264984DFC51B}"/>
              </a:ext>
            </a:extLst>
          </p:cNvPr>
          <p:cNvSpPr/>
          <p:nvPr/>
        </p:nvSpPr>
        <p:spPr>
          <a:xfrm>
            <a:off x="572929" y="5308283"/>
            <a:ext cx="368260" cy="368260"/>
          </a:xfrm>
          <a:prstGeom prst="roundRect">
            <a:avLst>
              <a:gd name="adj" fmla="val 66684"/>
            </a:avLst>
          </a:prstGeom>
          <a:solidFill>
            <a:srgbClr val="F3F3FF"/>
          </a:solidFill>
          <a:ln w="15240">
            <a:solidFill>
              <a:srgbClr val="2D4DF2"/>
            </a:solidFill>
            <a:prstDash val="solid"/>
          </a:ln>
        </p:spPr>
      </p:sp>
      <p:sp>
        <p:nvSpPr>
          <p:cNvPr id="49" name="Text 15">
            <a:extLst>
              <a:ext uri="{FF2B5EF4-FFF2-40B4-BE49-F238E27FC236}">
                <a16:creationId xmlns:a16="http://schemas.microsoft.com/office/drawing/2014/main" id="{B96A3BD2-B16C-464E-AA74-54154315AB81}"/>
              </a:ext>
            </a:extLst>
          </p:cNvPr>
          <p:cNvSpPr/>
          <p:nvPr/>
        </p:nvSpPr>
        <p:spPr>
          <a:xfrm>
            <a:off x="641449" y="5347930"/>
            <a:ext cx="231100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1800" dirty="0"/>
          </a:p>
        </p:txBody>
      </p:sp>
      <p:sp>
        <p:nvSpPr>
          <p:cNvPr id="50" name="Text 16">
            <a:extLst>
              <a:ext uri="{FF2B5EF4-FFF2-40B4-BE49-F238E27FC236}">
                <a16:creationId xmlns:a16="http://schemas.microsoft.com/office/drawing/2014/main" id="{D77E46E2-15EA-4CC0-800D-5C3030B172F0}"/>
              </a:ext>
            </a:extLst>
          </p:cNvPr>
          <p:cNvSpPr/>
          <p:nvPr/>
        </p:nvSpPr>
        <p:spPr>
          <a:xfrm>
            <a:off x="1104900" y="5338882"/>
            <a:ext cx="2971562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buClr>
                <a:schemeClr val="accent4">
                  <a:lumMod val="75000"/>
                </a:schemeClr>
              </a:buClr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Gap in understanding CapsNet performance on small medical datasets like LIDC-IDRI.</a:t>
            </a:r>
          </a:p>
        </p:txBody>
      </p:sp>
      <p:sp>
        <p:nvSpPr>
          <p:cNvPr id="52" name="Shape 18">
            <a:extLst>
              <a:ext uri="{FF2B5EF4-FFF2-40B4-BE49-F238E27FC236}">
                <a16:creationId xmlns:a16="http://schemas.microsoft.com/office/drawing/2014/main" id="{987EEBC9-079B-4788-8A3F-0199983650D9}"/>
              </a:ext>
            </a:extLst>
          </p:cNvPr>
          <p:cNvSpPr/>
          <p:nvPr/>
        </p:nvSpPr>
        <p:spPr>
          <a:xfrm>
            <a:off x="572929" y="6315313"/>
            <a:ext cx="368260" cy="368260"/>
          </a:xfrm>
          <a:prstGeom prst="roundRect">
            <a:avLst>
              <a:gd name="adj" fmla="val 66684"/>
            </a:avLst>
          </a:prstGeom>
          <a:solidFill>
            <a:srgbClr val="F3F3FF"/>
          </a:solidFill>
          <a:ln w="15240">
            <a:solidFill>
              <a:srgbClr val="018CE1"/>
            </a:solidFill>
            <a:prstDash val="solid"/>
          </a:ln>
        </p:spPr>
      </p:sp>
      <p:sp>
        <p:nvSpPr>
          <p:cNvPr id="53" name="Text 19">
            <a:extLst>
              <a:ext uri="{FF2B5EF4-FFF2-40B4-BE49-F238E27FC236}">
                <a16:creationId xmlns:a16="http://schemas.microsoft.com/office/drawing/2014/main" id="{EF88CFFB-F8BD-49CC-93F0-2A50BAF95A13}"/>
              </a:ext>
            </a:extLst>
          </p:cNvPr>
          <p:cNvSpPr/>
          <p:nvPr/>
        </p:nvSpPr>
        <p:spPr>
          <a:xfrm>
            <a:off x="641449" y="6354961"/>
            <a:ext cx="231100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5</a:t>
            </a:r>
            <a:endParaRPr lang="en-US" sz="1800" dirty="0"/>
          </a:p>
        </p:txBody>
      </p:sp>
      <p:sp>
        <p:nvSpPr>
          <p:cNvPr id="54" name="Text 20">
            <a:extLst>
              <a:ext uri="{FF2B5EF4-FFF2-40B4-BE49-F238E27FC236}">
                <a16:creationId xmlns:a16="http://schemas.microsoft.com/office/drawing/2014/main" id="{3645DDB6-158F-4549-816C-861A78688375}"/>
              </a:ext>
            </a:extLst>
          </p:cNvPr>
          <p:cNvSpPr/>
          <p:nvPr/>
        </p:nvSpPr>
        <p:spPr>
          <a:xfrm>
            <a:off x="1104900" y="6345912"/>
            <a:ext cx="3263384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buClr>
                <a:schemeClr val="accent4">
                  <a:lumMod val="75000"/>
                </a:schemeClr>
              </a:buClr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studies on CapsNet's claimed advantage of requiring less training data for medical imaging.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58D3331-AF04-4B05-B35F-753DFC19E30D}"/>
              </a:ext>
            </a:extLst>
          </p:cNvPr>
          <p:cNvSpPr/>
          <p:nvPr/>
        </p:nvSpPr>
        <p:spPr>
          <a:xfrm>
            <a:off x="12903200" y="7731760"/>
            <a:ext cx="1615440" cy="386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94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43136" y="705803"/>
            <a:ext cx="2544128" cy="3180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endParaRPr lang="en-US" sz="2000" dirty="0"/>
          </a:p>
        </p:txBody>
      </p:sp>
      <p:sp>
        <p:nvSpPr>
          <p:cNvPr id="3" name="Text 1"/>
          <p:cNvSpPr/>
          <p:nvPr/>
        </p:nvSpPr>
        <p:spPr>
          <a:xfrm>
            <a:off x="3804166" y="1240036"/>
            <a:ext cx="7021949" cy="877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900"/>
              </a:lnSpc>
              <a:buNone/>
            </a:pPr>
            <a:r>
              <a:rPr lang="en-US" sz="5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Methodology</a:t>
            </a:r>
            <a:endParaRPr lang="en-US" sz="5500" dirty="0"/>
          </a:p>
        </p:txBody>
      </p:sp>
      <p:sp>
        <p:nvSpPr>
          <p:cNvPr id="4" name="Shape 2"/>
          <p:cNvSpPr/>
          <p:nvPr/>
        </p:nvSpPr>
        <p:spPr>
          <a:xfrm>
            <a:off x="756880" y="2442091"/>
            <a:ext cx="13116639" cy="5081707"/>
          </a:xfrm>
          <a:prstGeom prst="roundRect">
            <a:avLst>
              <a:gd name="adj" fmla="val 6383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79740" y="2464951"/>
            <a:ext cx="4356973" cy="3054668"/>
          </a:xfrm>
          <a:prstGeom prst="roundRect">
            <a:avLst>
              <a:gd name="adj" fmla="val 10619"/>
            </a:avLst>
          </a:prstGeom>
          <a:solidFill>
            <a:srgbClr val="F3F3FF"/>
          </a:solidFill>
          <a:ln/>
        </p:spPr>
      </p:sp>
      <p:sp>
        <p:nvSpPr>
          <p:cNvPr id="6" name="Text 4"/>
          <p:cNvSpPr/>
          <p:nvPr/>
        </p:nvSpPr>
        <p:spPr>
          <a:xfrm>
            <a:off x="995958" y="2681168"/>
            <a:ext cx="3600212" cy="7631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Dataset Collection &amp; Preprocessing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995958" y="3574018"/>
            <a:ext cx="3600212" cy="13835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Utilize the LIDC-IDRI dataset (1018 CT scans), resize to 32x32 and 48x48, normalize, grayscale convert, and handle class imbalance.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5136713" y="2464951"/>
            <a:ext cx="4356973" cy="3054668"/>
          </a:xfrm>
          <a:prstGeom prst="rect">
            <a:avLst/>
          </a:prstGeom>
          <a:solidFill>
            <a:srgbClr val="F3F3FF"/>
          </a:solidFill>
          <a:ln/>
        </p:spPr>
      </p:sp>
      <p:sp>
        <p:nvSpPr>
          <p:cNvPr id="9" name="Shape 7"/>
          <p:cNvSpPr/>
          <p:nvPr/>
        </p:nvSpPr>
        <p:spPr>
          <a:xfrm>
            <a:off x="5136713" y="2464951"/>
            <a:ext cx="30480" cy="3054668"/>
          </a:xfrm>
          <a:prstGeom prst="roundRect">
            <a:avLst>
              <a:gd name="adj" fmla="val 1064262"/>
            </a:avLst>
          </a:prstGeom>
          <a:solidFill>
            <a:srgbClr val="1AA5FA"/>
          </a:solidFill>
          <a:ln/>
        </p:spPr>
      </p:sp>
      <p:sp>
        <p:nvSpPr>
          <p:cNvPr id="10" name="Text 8"/>
          <p:cNvSpPr/>
          <p:nvPr/>
        </p:nvSpPr>
        <p:spPr>
          <a:xfrm>
            <a:off x="5677257" y="2681168"/>
            <a:ext cx="3275886" cy="7631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CapsNet Architecture Design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5677257" y="3574018"/>
            <a:ext cx="3275886" cy="17293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Develop three distinct CapsNet architectures of varying complexity, implementing encoder-decoder structures with primary and class capsule layers.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4866442" y="3722013"/>
            <a:ext cx="540544" cy="540544"/>
          </a:xfrm>
          <a:prstGeom prst="roundRect">
            <a:avLst>
              <a:gd name="adj" fmla="val 60011"/>
            </a:avLst>
          </a:prstGeom>
          <a:solidFill>
            <a:srgbClr val="F3F3FF">
              <a:alpha val="75000"/>
            </a:srgbClr>
          </a:solidFill>
          <a:ln w="30480">
            <a:solidFill>
              <a:srgbClr val="1AA5FA"/>
            </a:solidFill>
            <a:prstDash val="solid"/>
          </a:ln>
        </p:spPr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1578" y="3823335"/>
            <a:ext cx="270272" cy="337899"/>
          </a:xfrm>
          <a:prstGeom prst="rect">
            <a:avLst/>
          </a:prstGeom>
        </p:spPr>
      </p:pic>
      <p:sp>
        <p:nvSpPr>
          <p:cNvPr id="14" name="Shape 11"/>
          <p:cNvSpPr/>
          <p:nvPr/>
        </p:nvSpPr>
        <p:spPr>
          <a:xfrm>
            <a:off x="9493687" y="2464951"/>
            <a:ext cx="4356973" cy="3054668"/>
          </a:xfrm>
          <a:prstGeom prst="rect">
            <a:avLst/>
          </a:prstGeom>
          <a:solidFill>
            <a:srgbClr val="F3F3FF"/>
          </a:solidFill>
          <a:ln/>
        </p:spPr>
      </p:sp>
      <p:sp>
        <p:nvSpPr>
          <p:cNvPr id="15" name="Shape 12"/>
          <p:cNvSpPr/>
          <p:nvPr/>
        </p:nvSpPr>
        <p:spPr>
          <a:xfrm>
            <a:off x="9493687" y="2464951"/>
            <a:ext cx="30480" cy="3054668"/>
          </a:xfrm>
          <a:prstGeom prst="roundRect">
            <a:avLst>
              <a:gd name="adj" fmla="val 1064262"/>
            </a:avLst>
          </a:prstGeom>
          <a:solidFill>
            <a:srgbClr val="F34CD8"/>
          </a:solidFill>
          <a:ln/>
        </p:spPr>
      </p:sp>
      <p:sp>
        <p:nvSpPr>
          <p:cNvPr id="16" name="Text 13"/>
          <p:cNvSpPr/>
          <p:nvPr/>
        </p:nvSpPr>
        <p:spPr>
          <a:xfrm>
            <a:off x="10034230" y="2681168"/>
            <a:ext cx="3600212" cy="7631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Augmentation &amp; Training</a:t>
            </a:r>
            <a:endParaRPr lang="en-US" sz="2400" dirty="0"/>
          </a:p>
        </p:txBody>
      </p:sp>
      <p:sp>
        <p:nvSpPr>
          <p:cNvPr id="17" name="Text 14"/>
          <p:cNvSpPr/>
          <p:nvPr/>
        </p:nvSpPr>
        <p:spPr>
          <a:xfrm>
            <a:off x="10034230" y="3574018"/>
            <a:ext cx="3600212" cy="13835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Apply rotation (45°, 60°, 90°), flipping, and contrast adjustment. Train using Adam optimizer, batch normalization, and Leaky ReLU.</a:t>
            </a:r>
            <a:endParaRPr lang="en-US" sz="1700" dirty="0"/>
          </a:p>
        </p:txBody>
      </p:sp>
      <p:sp>
        <p:nvSpPr>
          <p:cNvPr id="18" name="Shape 15"/>
          <p:cNvSpPr/>
          <p:nvPr/>
        </p:nvSpPr>
        <p:spPr>
          <a:xfrm>
            <a:off x="9223415" y="3722013"/>
            <a:ext cx="540544" cy="540544"/>
          </a:xfrm>
          <a:prstGeom prst="roundRect">
            <a:avLst>
              <a:gd name="adj" fmla="val 60011"/>
            </a:avLst>
          </a:prstGeom>
          <a:solidFill>
            <a:srgbClr val="F3F3FF">
              <a:alpha val="75000"/>
            </a:srgbClr>
          </a:solidFill>
          <a:ln w="30480">
            <a:solidFill>
              <a:srgbClr val="F34CD8"/>
            </a:solidFill>
            <a:prstDash val="solid"/>
          </a:ln>
        </p:spPr>
      </p:sp>
      <p:pic>
        <p:nvPicPr>
          <p:cNvPr id="1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8551" y="3823335"/>
            <a:ext cx="270272" cy="337899"/>
          </a:xfrm>
          <a:prstGeom prst="rect">
            <a:avLst/>
          </a:prstGeom>
        </p:spPr>
      </p:pic>
      <p:sp>
        <p:nvSpPr>
          <p:cNvPr id="20" name="Shape 16"/>
          <p:cNvSpPr/>
          <p:nvPr/>
        </p:nvSpPr>
        <p:spPr>
          <a:xfrm>
            <a:off x="779740" y="5519618"/>
            <a:ext cx="6535460" cy="1981319"/>
          </a:xfrm>
          <a:prstGeom prst="rect">
            <a:avLst/>
          </a:prstGeom>
          <a:solidFill>
            <a:srgbClr val="F3F3FF"/>
          </a:solidFill>
          <a:ln/>
        </p:spPr>
      </p:sp>
      <p:sp>
        <p:nvSpPr>
          <p:cNvPr id="21" name="Shape 17"/>
          <p:cNvSpPr/>
          <p:nvPr/>
        </p:nvSpPr>
        <p:spPr>
          <a:xfrm>
            <a:off x="779740" y="5519618"/>
            <a:ext cx="6535460" cy="30480"/>
          </a:xfrm>
          <a:prstGeom prst="roundRect">
            <a:avLst>
              <a:gd name="adj" fmla="val 1064262"/>
            </a:avLst>
          </a:prstGeom>
          <a:solidFill>
            <a:srgbClr val="4666FF"/>
          </a:solidFill>
          <a:ln/>
        </p:spPr>
      </p:sp>
      <p:sp>
        <p:nvSpPr>
          <p:cNvPr id="22" name="Text 18"/>
          <p:cNvSpPr/>
          <p:nvPr/>
        </p:nvSpPr>
        <p:spPr>
          <a:xfrm>
            <a:off x="995958" y="5735836"/>
            <a:ext cx="4861560" cy="381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Model Development &amp; Comparison</a:t>
            </a:r>
            <a:endParaRPr lang="en-US" sz="2400" dirty="0"/>
          </a:p>
        </p:txBody>
      </p:sp>
      <p:sp>
        <p:nvSpPr>
          <p:cNvPr id="23" name="Text 19"/>
          <p:cNvSpPr/>
          <p:nvPr/>
        </p:nvSpPr>
        <p:spPr>
          <a:xfrm>
            <a:off x="995958" y="6247090"/>
            <a:ext cx="5778698" cy="1037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Train three CapsNet architectures (Basic, Enhanced, Advanced) and compare their performance against traditional CNN baselines.</a:t>
            </a:r>
            <a:endParaRPr lang="en-US" sz="1700" dirty="0"/>
          </a:p>
        </p:txBody>
      </p:sp>
      <p:sp>
        <p:nvSpPr>
          <p:cNvPr id="24" name="Shape 20"/>
          <p:cNvSpPr/>
          <p:nvPr/>
        </p:nvSpPr>
        <p:spPr>
          <a:xfrm>
            <a:off x="7315200" y="5519618"/>
            <a:ext cx="6535460" cy="1981319"/>
          </a:xfrm>
          <a:prstGeom prst="rect">
            <a:avLst/>
          </a:prstGeom>
          <a:solidFill>
            <a:srgbClr val="F3F3FF"/>
          </a:solidFill>
          <a:ln/>
        </p:spPr>
      </p:sp>
      <p:sp>
        <p:nvSpPr>
          <p:cNvPr id="25" name="Shape 21"/>
          <p:cNvSpPr/>
          <p:nvPr/>
        </p:nvSpPr>
        <p:spPr>
          <a:xfrm>
            <a:off x="7315200" y="5519618"/>
            <a:ext cx="30480" cy="1981319"/>
          </a:xfrm>
          <a:prstGeom prst="roundRect">
            <a:avLst>
              <a:gd name="adj" fmla="val 1064262"/>
            </a:avLst>
          </a:prstGeom>
          <a:solidFill>
            <a:srgbClr val="1AA5FA"/>
          </a:solidFill>
          <a:ln/>
        </p:spPr>
      </p:sp>
      <p:sp>
        <p:nvSpPr>
          <p:cNvPr id="26" name="Shape 22"/>
          <p:cNvSpPr/>
          <p:nvPr/>
        </p:nvSpPr>
        <p:spPr>
          <a:xfrm>
            <a:off x="7315200" y="5519618"/>
            <a:ext cx="6535460" cy="30480"/>
          </a:xfrm>
          <a:prstGeom prst="roundRect">
            <a:avLst>
              <a:gd name="adj" fmla="val 1064262"/>
            </a:avLst>
          </a:prstGeom>
          <a:solidFill>
            <a:srgbClr val="1AA5FA"/>
          </a:solidFill>
          <a:ln/>
        </p:spPr>
      </p:sp>
      <p:sp>
        <p:nvSpPr>
          <p:cNvPr id="27" name="Text 23"/>
          <p:cNvSpPr/>
          <p:nvPr/>
        </p:nvSpPr>
        <p:spPr>
          <a:xfrm>
            <a:off x="7855744" y="5735836"/>
            <a:ext cx="3053001" cy="381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Evaluation &amp; Analysis</a:t>
            </a:r>
            <a:endParaRPr lang="en-US" sz="2400" dirty="0"/>
          </a:p>
        </p:txBody>
      </p:sp>
      <p:sp>
        <p:nvSpPr>
          <p:cNvPr id="28" name="Text 24"/>
          <p:cNvSpPr/>
          <p:nvPr/>
        </p:nvSpPr>
        <p:spPr>
          <a:xfrm>
            <a:off x="7855744" y="6247090"/>
            <a:ext cx="5778698" cy="1037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Assess models using accuracy, sensitivity, specificity, and FPR. Conduct statistical analysis, and evaluate computational efficiency.</a:t>
            </a:r>
            <a:endParaRPr lang="en-US" sz="1700" dirty="0"/>
          </a:p>
        </p:txBody>
      </p:sp>
      <p:sp>
        <p:nvSpPr>
          <p:cNvPr id="29" name="Shape 25"/>
          <p:cNvSpPr/>
          <p:nvPr/>
        </p:nvSpPr>
        <p:spPr>
          <a:xfrm>
            <a:off x="7044928" y="6239947"/>
            <a:ext cx="540544" cy="540544"/>
          </a:xfrm>
          <a:prstGeom prst="roundRect">
            <a:avLst>
              <a:gd name="adj" fmla="val 60011"/>
            </a:avLst>
          </a:prstGeom>
          <a:solidFill>
            <a:srgbClr val="F3F3FF">
              <a:alpha val="75000"/>
            </a:srgbClr>
          </a:solidFill>
          <a:ln w="30480">
            <a:solidFill>
              <a:srgbClr val="1AA5FA"/>
            </a:solidFill>
            <a:prstDash val="solid"/>
          </a:ln>
        </p:spPr>
      </p:sp>
      <p:pic>
        <p:nvPicPr>
          <p:cNvPr id="3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0064" y="6341269"/>
            <a:ext cx="270272" cy="337899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7F372CFB-88AF-415A-8AF5-54BC60390C1A}"/>
              </a:ext>
            </a:extLst>
          </p:cNvPr>
          <p:cNvSpPr/>
          <p:nvPr/>
        </p:nvSpPr>
        <p:spPr>
          <a:xfrm>
            <a:off x="12903200" y="7731760"/>
            <a:ext cx="1615440" cy="386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1174</Words>
  <Application>Microsoft Office PowerPoint</Application>
  <PresentationFormat>Custom</PresentationFormat>
  <Paragraphs>170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Times New Roman</vt:lpstr>
      <vt:lpstr>Nunito Semi Bold</vt:lpstr>
      <vt:lpstr>Calibri</vt:lpstr>
      <vt:lpstr>Calibri Light</vt:lpstr>
      <vt:lpstr>PT Sans</vt:lpstr>
      <vt:lpstr>Arial</vt:lpstr>
      <vt:lpstr>Office Theme</vt:lpstr>
      <vt:lpstr>Department of Data Science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Aizaz Shabber</dc:creator>
  <cp:lastModifiedBy>Aizaz Shabber</cp:lastModifiedBy>
  <cp:revision>7</cp:revision>
  <dcterms:created xsi:type="dcterms:W3CDTF">2025-08-18T10:12:03Z</dcterms:created>
  <dcterms:modified xsi:type="dcterms:W3CDTF">2025-08-22T11:14:45Z</dcterms:modified>
</cp:coreProperties>
</file>